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60" r:id="rId3"/>
    <p:sldId id="370" r:id="rId4"/>
    <p:sldId id="371" r:id="rId5"/>
    <p:sldId id="372" r:id="rId6"/>
    <p:sldId id="373" r:id="rId7"/>
    <p:sldId id="374" r:id="rId8"/>
    <p:sldId id="375" r:id="rId9"/>
    <p:sldId id="376" r:id="rId10"/>
    <p:sldId id="377" r:id="rId11"/>
    <p:sldId id="378" r:id="rId12"/>
    <p:sldId id="379" r:id="rId13"/>
    <p:sldId id="380" r:id="rId14"/>
    <p:sldId id="381" r:id="rId15"/>
    <p:sldId id="382" r:id="rId16"/>
    <p:sldId id="383" r:id="rId17"/>
    <p:sldId id="384" r:id="rId18"/>
    <p:sldId id="385" r:id="rId19"/>
    <p:sldId id="386" r:id="rId20"/>
    <p:sldId id="387" r:id="rId21"/>
    <p:sldId id="389" r:id="rId22"/>
    <p:sldId id="390" r:id="rId23"/>
    <p:sldId id="391" r:id="rId24"/>
    <p:sldId id="392" r:id="rId25"/>
    <p:sldId id="393" r:id="rId26"/>
    <p:sldId id="394" r:id="rId27"/>
    <p:sldId id="395" r:id="rId28"/>
    <p:sldId id="396" r:id="rId29"/>
    <p:sldId id="397" r:id="rId30"/>
    <p:sldId id="398" r:id="rId31"/>
    <p:sldId id="399" r:id="rId32"/>
    <p:sldId id="400" r:id="rId33"/>
    <p:sldId id="401" r:id="rId34"/>
    <p:sldId id="402" r:id="rId35"/>
    <p:sldId id="359" r:id="rId36"/>
    <p:sldId id="360" r:id="rId37"/>
    <p:sldId id="361" r:id="rId38"/>
    <p:sldId id="362" r:id="rId39"/>
    <p:sldId id="363" r:id="rId40"/>
    <p:sldId id="364" r:id="rId41"/>
    <p:sldId id="365" r:id="rId42"/>
    <p:sldId id="413" r:id="rId43"/>
    <p:sldId id="366" r:id="rId44"/>
    <p:sldId id="367" r:id="rId45"/>
    <p:sldId id="368" r:id="rId46"/>
    <p:sldId id="369" r:id="rId47"/>
    <p:sldId id="403" r:id="rId48"/>
    <p:sldId id="404" r:id="rId49"/>
    <p:sldId id="405" r:id="rId50"/>
    <p:sldId id="406" r:id="rId51"/>
    <p:sldId id="407" r:id="rId52"/>
    <p:sldId id="408" r:id="rId53"/>
    <p:sldId id="409" r:id="rId54"/>
    <p:sldId id="410" r:id="rId55"/>
    <p:sldId id="411" r:id="rId56"/>
    <p:sldId id="412" r:id="rId57"/>
    <p:sldId id="414" r:id="rId58"/>
    <p:sldId id="415" r:id="rId59"/>
    <p:sldId id="416" r:id="rId60"/>
    <p:sldId id="417" r:id="rId61"/>
    <p:sldId id="418" r:id="rId62"/>
    <p:sldId id="419" r:id="rId63"/>
    <p:sldId id="420" r:id="rId64"/>
    <p:sldId id="421" r:id="rId65"/>
    <p:sldId id="422" r:id="rId66"/>
    <p:sldId id="423" r:id="rId67"/>
    <p:sldId id="259" r:id="rId68"/>
    <p:sldId id="261" r:id="rId69"/>
    <p:sldId id="258" r:id="rId70"/>
    <p:sldId id="26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orient="horz" pos="4272" userDrawn="1">
          <p15:clr>
            <a:srgbClr val="A4A3A4"/>
          </p15:clr>
        </p15:guide>
        <p15:guide id="3" orient="horz" pos="240" userDrawn="1">
          <p15:clr>
            <a:srgbClr val="A4A3A4"/>
          </p15:clr>
        </p15:guide>
        <p15:guide id="4" orient="horz" pos="3888" userDrawn="1">
          <p15:clr>
            <a:srgbClr val="A4A3A4"/>
          </p15:clr>
        </p15:guide>
        <p15:guide id="5" orient="horz" pos="864" userDrawn="1">
          <p15:clr>
            <a:srgbClr val="A4A3A4"/>
          </p15:clr>
        </p15:guide>
        <p15:guide id="6" orient="horz" pos="3984" userDrawn="1">
          <p15:clr>
            <a:srgbClr val="A4A3A4"/>
          </p15:clr>
        </p15:guide>
        <p15:guide id="7" orient="horz" pos="96" userDrawn="1">
          <p15:clr>
            <a:srgbClr val="A4A3A4"/>
          </p15:clr>
        </p15:guide>
        <p15:guide id="8" pos="6720" userDrawn="1">
          <p15:clr>
            <a:srgbClr val="A4A3A4"/>
          </p15:clr>
        </p15:guide>
        <p15:guide id="9" pos="64" userDrawn="1">
          <p15:clr>
            <a:srgbClr val="A4A3A4"/>
          </p15:clr>
        </p15:guide>
        <p15:guide id="10" pos="7616" userDrawn="1">
          <p15:clr>
            <a:srgbClr val="A4A3A4"/>
          </p15:clr>
        </p15:guide>
        <p15:guide id="11" pos="128" userDrawn="1">
          <p15:clr>
            <a:srgbClr val="A4A3A4"/>
          </p15:clr>
        </p15:guide>
        <p15:guide id="12" pos="7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56" d="100"/>
          <a:sy n="56" d="100"/>
        </p:scale>
        <p:origin x="976" y="44"/>
      </p:cViewPr>
      <p:guideLst>
        <p:guide orient="horz" pos="768"/>
        <p:guide orient="horz" pos="4272"/>
        <p:guide orient="horz" pos="240"/>
        <p:guide orient="horz" pos="3888"/>
        <p:guide orient="horz" pos="864"/>
        <p:guide orient="horz" pos="3984"/>
        <p:guide orient="horz" pos="96"/>
        <p:guide pos="6720"/>
        <p:guide pos="64"/>
        <p:guide pos="7616"/>
        <p:guide pos="128"/>
        <p:guide pos="74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29B46-22E8-4ACB-9478-701AD252D89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D078F332-ECB9-41FC-AEB9-6526C7EF9851}">
      <dgm:prSet phldrT="[Text]" custT="1"/>
      <dgm:spPr/>
      <dgm:t>
        <a:bodyPr/>
        <a:lstStyle/>
        <a:p>
          <a:r>
            <a:rPr lang="en-IN" sz="2000" b="1" dirty="0"/>
            <a:t>Prototyping</a:t>
          </a:r>
        </a:p>
      </dgm:t>
    </dgm:pt>
    <dgm:pt modelId="{90BF4C28-AC04-4494-B4CC-A4C0C7386A57}" type="parTrans" cxnId="{9195E8F0-A501-46CA-B2C0-786C5241C097}">
      <dgm:prSet/>
      <dgm:spPr/>
      <dgm:t>
        <a:bodyPr/>
        <a:lstStyle/>
        <a:p>
          <a:endParaRPr lang="en-IN" sz="2000" b="1"/>
        </a:p>
      </dgm:t>
    </dgm:pt>
    <dgm:pt modelId="{8A028B8D-4850-4FAA-9381-462AA3DEBAA8}" type="sibTrans" cxnId="{9195E8F0-A501-46CA-B2C0-786C5241C097}">
      <dgm:prSet/>
      <dgm:spPr/>
      <dgm:t>
        <a:bodyPr/>
        <a:lstStyle/>
        <a:p>
          <a:endParaRPr lang="en-IN" sz="2000" b="1"/>
        </a:p>
      </dgm:t>
    </dgm:pt>
    <dgm:pt modelId="{3B982893-E457-4D30-8598-ACC2A731DA3A}">
      <dgm:prSet phldrT="[Text]" custT="1"/>
      <dgm:spPr/>
      <dgm:t>
        <a:bodyPr/>
        <a:lstStyle/>
        <a:p>
          <a:r>
            <a:rPr lang="en-IN" sz="2000" b="1" dirty="0"/>
            <a:t>Low-Fidelity Prototyping</a:t>
          </a:r>
        </a:p>
      </dgm:t>
    </dgm:pt>
    <dgm:pt modelId="{9C3DC62B-E25F-44E5-AC16-BE2CDFA031B2}" type="parTrans" cxnId="{9DD8915A-418F-40EC-BF24-6C569FA21510}">
      <dgm:prSet/>
      <dgm:spPr/>
      <dgm:t>
        <a:bodyPr/>
        <a:lstStyle/>
        <a:p>
          <a:endParaRPr lang="en-IN" sz="2000" b="1"/>
        </a:p>
      </dgm:t>
    </dgm:pt>
    <dgm:pt modelId="{F78ABACE-393A-4A6F-8898-BFF8FE205C20}" type="sibTrans" cxnId="{9DD8915A-418F-40EC-BF24-6C569FA21510}">
      <dgm:prSet/>
      <dgm:spPr/>
      <dgm:t>
        <a:bodyPr/>
        <a:lstStyle/>
        <a:p>
          <a:endParaRPr lang="en-IN" sz="2000" b="1"/>
        </a:p>
      </dgm:t>
    </dgm:pt>
    <dgm:pt modelId="{BE8AC230-C7E2-4C9C-81F3-112699EED441}">
      <dgm:prSet phldrT="[Text]" custT="1"/>
      <dgm:spPr/>
      <dgm:t>
        <a:bodyPr/>
        <a:lstStyle/>
        <a:p>
          <a:r>
            <a:rPr lang="en-IN" sz="2000" b="1" dirty="0"/>
            <a:t>Storyboarding</a:t>
          </a:r>
        </a:p>
      </dgm:t>
    </dgm:pt>
    <dgm:pt modelId="{79D87DE4-6D73-4A07-990F-CFC8A22BA41B}" type="parTrans" cxnId="{7D4B7485-17B4-4A38-98C3-63DABA4B4BE2}">
      <dgm:prSet/>
      <dgm:spPr/>
      <dgm:t>
        <a:bodyPr/>
        <a:lstStyle/>
        <a:p>
          <a:endParaRPr lang="en-IN" sz="2000" b="1"/>
        </a:p>
      </dgm:t>
    </dgm:pt>
    <dgm:pt modelId="{94A3020A-798A-41D8-B7C3-82D785A74B6E}" type="sibTrans" cxnId="{7D4B7485-17B4-4A38-98C3-63DABA4B4BE2}">
      <dgm:prSet/>
      <dgm:spPr/>
      <dgm:t>
        <a:bodyPr/>
        <a:lstStyle/>
        <a:p>
          <a:endParaRPr lang="en-IN" sz="2000" b="1"/>
        </a:p>
      </dgm:t>
    </dgm:pt>
    <dgm:pt modelId="{7D6FDE18-FF65-4748-A219-7CAB8491F6C0}">
      <dgm:prSet phldrT="[Text]" custT="1"/>
      <dgm:spPr/>
      <dgm:t>
        <a:bodyPr/>
        <a:lstStyle/>
        <a:p>
          <a:r>
            <a:rPr lang="en-IN" sz="2000" b="1" dirty="0"/>
            <a:t>Sketching</a:t>
          </a:r>
        </a:p>
      </dgm:t>
    </dgm:pt>
    <dgm:pt modelId="{0D9F1D2C-DEDA-4323-9DF9-24C1A97DA75E}" type="parTrans" cxnId="{B19757DC-BFCA-4C66-8BE8-63012E116E7F}">
      <dgm:prSet/>
      <dgm:spPr/>
      <dgm:t>
        <a:bodyPr/>
        <a:lstStyle/>
        <a:p>
          <a:endParaRPr lang="en-IN" sz="2000" b="1"/>
        </a:p>
      </dgm:t>
    </dgm:pt>
    <dgm:pt modelId="{BAAD05BF-31F2-4FC0-AD6E-077D6A5AF242}" type="sibTrans" cxnId="{B19757DC-BFCA-4C66-8BE8-63012E116E7F}">
      <dgm:prSet/>
      <dgm:spPr/>
      <dgm:t>
        <a:bodyPr/>
        <a:lstStyle/>
        <a:p>
          <a:endParaRPr lang="en-IN" sz="2000" b="1"/>
        </a:p>
      </dgm:t>
    </dgm:pt>
    <dgm:pt modelId="{6556B56B-EC8C-44C1-AD0C-2CA9D14C3269}">
      <dgm:prSet phldrT="[Text]" custT="1"/>
      <dgm:spPr/>
      <dgm:t>
        <a:bodyPr/>
        <a:lstStyle/>
        <a:p>
          <a:r>
            <a:rPr lang="en-IN" sz="2000" b="1" dirty="0"/>
            <a:t>High-Fidelity Prototyping</a:t>
          </a:r>
        </a:p>
      </dgm:t>
    </dgm:pt>
    <dgm:pt modelId="{17881E7C-3CE1-44CD-9129-03ED4FA19A32}" type="parTrans" cxnId="{7ADB49C3-15D1-453E-99BE-B2E91443CD52}">
      <dgm:prSet/>
      <dgm:spPr/>
      <dgm:t>
        <a:bodyPr/>
        <a:lstStyle/>
        <a:p>
          <a:endParaRPr lang="en-IN" sz="2000" b="1"/>
        </a:p>
      </dgm:t>
    </dgm:pt>
    <dgm:pt modelId="{BE6B9B20-E4F8-4296-A9B8-F87FB79B425B}" type="sibTrans" cxnId="{7ADB49C3-15D1-453E-99BE-B2E91443CD52}">
      <dgm:prSet/>
      <dgm:spPr/>
      <dgm:t>
        <a:bodyPr/>
        <a:lstStyle/>
        <a:p>
          <a:endParaRPr lang="en-IN" sz="2000" b="1"/>
        </a:p>
      </dgm:t>
    </dgm:pt>
    <dgm:pt modelId="{EE123118-505B-4BE1-A780-6C96572331B1}">
      <dgm:prSet phldrT="[Text]" custT="1"/>
      <dgm:spPr/>
      <dgm:t>
        <a:bodyPr/>
        <a:lstStyle/>
        <a:p>
          <a:r>
            <a:rPr lang="en-IN" sz="2000" b="1" dirty="0"/>
            <a:t>Prototyping with index cards</a:t>
          </a:r>
        </a:p>
      </dgm:t>
    </dgm:pt>
    <dgm:pt modelId="{9DC4ADD2-EC2A-4A89-A743-6A719564AEF0}" type="parTrans" cxnId="{76595F5C-E163-452C-BF3B-5540986186AD}">
      <dgm:prSet/>
      <dgm:spPr/>
      <dgm:t>
        <a:bodyPr/>
        <a:lstStyle/>
        <a:p>
          <a:endParaRPr lang="en-IN" sz="2000" b="1"/>
        </a:p>
      </dgm:t>
    </dgm:pt>
    <dgm:pt modelId="{44ECE7B7-06D2-473B-B2CF-672B46095B63}" type="sibTrans" cxnId="{76595F5C-E163-452C-BF3B-5540986186AD}">
      <dgm:prSet/>
      <dgm:spPr/>
      <dgm:t>
        <a:bodyPr/>
        <a:lstStyle/>
        <a:p>
          <a:endParaRPr lang="en-IN" sz="2000" b="1"/>
        </a:p>
      </dgm:t>
    </dgm:pt>
    <dgm:pt modelId="{7B71A2D2-AFE5-47CC-B1C3-971E127D80D0}">
      <dgm:prSet phldrT="[Text]" custT="1"/>
      <dgm:spPr/>
      <dgm:t>
        <a:bodyPr/>
        <a:lstStyle/>
        <a:p>
          <a:r>
            <a:rPr lang="en-IN" sz="2000" b="1"/>
            <a:t>Wizard of Oz.</a:t>
          </a:r>
          <a:endParaRPr lang="en-IN" sz="2000" b="1" dirty="0"/>
        </a:p>
      </dgm:t>
    </dgm:pt>
    <dgm:pt modelId="{C2BB13D0-D7CA-4256-B156-9DE2ACDF142C}" type="parTrans" cxnId="{62231F57-5093-4709-9D43-A7729AACEFEA}">
      <dgm:prSet/>
      <dgm:spPr/>
      <dgm:t>
        <a:bodyPr/>
        <a:lstStyle/>
        <a:p>
          <a:endParaRPr lang="en-IN" sz="2000" b="1"/>
        </a:p>
      </dgm:t>
    </dgm:pt>
    <dgm:pt modelId="{43F29AB9-683D-497D-9177-E1FBAA0516E6}" type="sibTrans" cxnId="{62231F57-5093-4709-9D43-A7729AACEFEA}">
      <dgm:prSet/>
      <dgm:spPr/>
      <dgm:t>
        <a:bodyPr/>
        <a:lstStyle/>
        <a:p>
          <a:endParaRPr lang="en-IN" sz="2000" b="1"/>
        </a:p>
      </dgm:t>
    </dgm:pt>
    <dgm:pt modelId="{F18198A3-0870-4C3E-83A1-A8E3EB838C17}">
      <dgm:prSet phldrT="[Text]" custT="1"/>
      <dgm:spPr/>
      <dgm:t>
        <a:bodyPr/>
        <a:lstStyle/>
        <a:p>
          <a:r>
            <a:rPr lang="en-IN" sz="2000" b="1" i="0" dirty="0"/>
            <a:t>Clickable Wireframes</a:t>
          </a:r>
          <a:endParaRPr lang="en-IN" sz="2000" b="1" dirty="0"/>
        </a:p>
      </dgm:t>
    </dgm:pt>
    <dgm:pt modelId="{410FDB15-938D-4DF7-AA6B-148A882F2A08}" type="parTrans" cxnId="{162DA36F-B6E0-4E44-A47D-C3E26D747CF1}">
      <dgm:prSet/>
      <dgm:spPr/>
      <dgm:t>
        <a:bodyPr/>
        <a:lstStyle/>
        <a:p>
          <a:endParaRPr lang="en-IN"/>
        </a:p>
      </dgm:t>
    </dgm:pt>
    <dgm:pt modelId="{DBC555F0-3137-46B6-BD03-E789D06E9B19}" type="sibTrans" cxnId="{162DA36F-B6E0-4E44-A47D-C3E26D747CF1}">
      <dgm:prSet/>
      <dgm:spPr/>
      <dgm:t>
        <a:bodyPr/>
        <a:lstStyle/>
        <a:p>
          <a:endParaRPr lang="en-IN"/>
        </a:p>
      </dgm:t>
    </dgm:pt>
    <dgm:pt modelId="{3AB74A49-6FE7-447A-83FD-6C13756E5F21}" type="pres">
      <dgm:prSet presAssocID="{BE829B46-22E8-4ACB-9478-701AD252D890}" presName="hierChild1" presStyleCnt="0">
        <dgm:presLayoutVars>
          <dgm:chPref val="1"/>
          <dgm:dir/>
          <dgm:animOne val="branch"/>
          <dgm:animLvl val="lvl"/>
          <dgm:resizeHandles/>
        </dgm:presLayoutVars>
      </dgm:prSet>
      <dgm:spPr/>
    </dgm:pt>
    <dgm:pt modelId="{B13419C0-1FB4-4B21-B03C-F3DE701C52F4}" type="pres">
      <dgm:prSet presAssocID="{D078F332-ECB9-41FC-AEB9-6526C7EF9851}" presName="hierRoot1" presStyleCnt="0"/>
      <dgm:spPr/>
    </dgm:pt>
    <dgm:pt modelId="{C315AC0C-EE0C-4423-975F-3744BE1315CC}" type="pres">
      <dgm:prSet presAssocID="{D078F332-ECB9-41FC-AEB9-6526C7EF9851}" presName="composite" presStyleCnt="0"/>
      <dgm:spPr/>
    </dgm:pt>
    <dgm:pt modelId="{ACAB3A96-A863-4EE2-A50C-EEB1ADA65B5A}" type="pres">
      <dgm:prSet presAssocID="{D078F332-ECB9-41FC-AEB9-6526C7EF9851}" presName="background" presStyleLbl="node0" presStyleIdx="0" presStyleCnt="1"/>
      <dgm:spPr/>
    </dgm:pt>
    <dgm:pt modelId="{E6404750-818D-4854-9B35-FDABB1C6010F}" type="pres">
      <dgm:prSet presAssocID="{D078F332-ECB9-41FC-AEB9-6526C7EF9851}" presName="text" presStyleLbl="fgAcc0" presStyleIdx="0" presStyleCnt="1">
        <dgm:presLayoutVars>
          <dgm:chPref val="3"/>
        </dgm:presLayoutVars>
      </dgm:prSet>
      <dgm:spPr/>
    </dgm:pt>
    <dgm:pt modelId="{87F133C8-DB5D-46DE-819E-C45F2CB3A79D}" type="pres">
      <dgm:prSet presAssocID="{D078F332-ECB9-41FC-AEB9-6526C7EF9851}" presName="hierChild2" presStyleCnt="0"/>
      <dgm:spPr/>
    </dgm:pt>
    <dgm:pt modelId="{9B4BED6C-E6E4-42DA-A4BA-704D7C93EB87}" type="pres">
      <dgm:prSet presAssocID="{9C3DC62B-E25F-44E5-AC16-BE2CDFA031B2}" presName="Name10" presStyleLbl="parChTrans1D2" presStyleIdx="0" presStyleCnt="2"/>
      <dgm:spPr/>
    </dgm:pt>
    <dgm:pt modelId="{100F82DD-1CD4-40FB-8F2F-A15212A02481}" type="pres">
      <dgm:prSet presAssocID="{3B982893-E457-4D30-8598-ACC2A731DA3A}" presName="hierRoot2" presStyleCnt="0"/>
      <dgm:spPr/>
    </dgm:pt>
    <dgm:pt modelId="{28982A68-F123-4B00-911D-47B2693A6B66}" type="pres">
      <dgm:prSet presAssocID="{3B982893-E457-4D30-8598-ACC2A731DA3A}" presName="composite2" presStyleCnt="0"/>
      <dgm:spPr/>
    </dgm:pt>
    <dgm:pt modelId="{07329ECB-20E6-4B14-986D-9EA291984C5F}" type="pres">
      <dgm:prSet presAssocID="{3B982893-E457-4D30-8598-ACC2A731DA3A}" presName="background2" presStyleLbl="node2" presStyleIdx="0" presStyleCnt="2"/>
      <dgm:spPr/>
    </dgm:pt>
    <dgm:pt modelId="{73827FBA-18BB-45DD-95A8-62E548E638E8}" type="pres">
      <dgm:prSet presAssocID="{3B982893-E457-4D30-8598-ACC2A731DA3A}" presName="text2" presStyleLbl="fgAcc2" presStyleIdx="0" presStyleCnt="2" custScaleX="234448">
        <dgm:presLayoutVars>
          <dgm:chPref val="3"/>
        </dgm:presLayoutVars>
      </dgm:prSet>
      <dgm:spPr/>
    </dgm:pt>
    <dgm:pt modelId="{5BE85895-F10D-4864-9606-2C6394E6DBC2}" type="pres">
      <dgm:prSet presAssocID="{3B982893-E457-4D30-8598-ACC2A731DA3A}" presName="hierChild3" presStyleCnt="0"/>
      <dgm:spPr/>
    </dgm:pt>
    <dgm:pt modelId="{523349C1-63A9-43F2-BD35-084CB91CE9C4}" type="pres">
      <dgm:prSet presAssocID="{79D87DE4-6D73-4A07-990F-CFC8A22BA41B}" presName="Name17" presStyleLbl="parChTrans1D3" presStyleIdx="0" presStyleCnt="5"/>
      <dgm:spPr/>
    </dgm:pt>
    <dgm:pt modelId="{E933DB88-D3F3-4B16-A9EF-F0E17DC88409}" type="pres">
      <dgm:prSet presAssocID="{BE8AC230-C7E2-4C9C-81F3-112699EED441}" presName="hierRoot3" presStyleCnt="0"/>
      <dgm:spPr/>
    </dgm:pt>
    <dgm:pt modelId="{6FB4B315-66EA-4740-A63E-0ECBE9132DB5}" type="pres">
      <dgm:prSet presAssocID="{BE8AC230-C7E2-4C9C-81F3-112699EED441}" presName="composite3" presStyleCnt="0"/>
      <dgm:spPr/>
    </dgm:pt>
    <dgm:pt modelId="{06C81D6A-3919-4584-8555-8120F2E759DA}" type="pres">
      <dgm:prSet presAssocID="{BE8AC230-C7E2-4C9C-81F3-112699EED441}" presName="background3" presStyleLbl="node3" presStyleIdx="0" presStyleCnt="5"/>
      <dgm:spPr/>
    </dgm:pt>
    <dgm:pt modelId="{2134DB01-B94B-4A8C-AFA5-595962EF375C}" type="pres">
      <dgm:prSet presAssocID="{BE8AC230-C7E2-4C9C-81F3-112699EED441}" presName="text3" presStyleLbl="fgAcc3" presStyleIdx="0" presStyleCnt="5" custScaleX="122872">
        <dgm:presLayoutVars>
          <dgm:chPref val="3"/>
        </dgm:presLayoutVars>
      </dgm:prSet>
      <dgm:spPr/>
    </dgm:pt>
    <dgm:pt modelId="{DF089F66-9120-4F74-9CBB-54FBFF757DD1}" type="pres">
      <dgm:prSet presAssocID="{BE8AC230-C7E2-4C9C-81F3-112699EED441}" presName="hierChild4" presStyleCnt="0"/>
      <dgm:spPr/>
    </dgm:pt>
    <dgm:pt modelId="{6FD2FA1A-16A5-44F0-B203-22AF15F5018A}" type="pres">
      <dgm:prSet presAssocID="{0D9F1D2C-DEDA-4323-9DF9-24C1A97DA75E}" presName="Name17" presStyleLbl="parChTrans1D3" presStyleIdx="1" presStyleCnt="5"/>
      <dgm:spPr/>
    </dgm:pt>
    <dgm:pt modelId="{9B8D64F9-FCEA-4FA8-80DE-3D9F980B431D}" type="pres">
      <dgm:prSet presAssocID="{7D6FDE18-FF65-4748-A219-7CAB8491F6C0}" presName="hierRoot3" presStyleCnt="0"/>
      <dgm:spPr/>
    </dgm:pt>
    <dgm:pt modelId="{3D8E575B-9704-4D5D-9A5D-E13703A9089D}" type="pres">
      <dgm:prSet presAssocID="{7D6FDE18-FF65-4748-A219-7CAB8491F6C0}" presName="composite3" presStyleCnt="0"/>
      <dgm:spPr/>
    </dgm:pt>
    <dgm:pt modelId="{AE2B1251-F217-4575-B1AB-ABF1A5CF23AA}" type="pres">
      <dgm:prSet presAssocID="{7D6FDE18-FF65-4748-A219-7CAB8491F6C0}" presName="background3" presStyleLbl="node3" presStyleIdx="1" presStyleCnt="5"/>
      <dgm:spPr/>
    </dgm:pt>
    <dgm:pt modelId="{AEA60EC2-3612-4BB4-967B-BAF66DE7F3BE}" type="pres">
      <dgm:prSet presAssocID="{7D6FDE18-FF65-4748-A219-7CAB8491F6C0}" presName="text3" presStyleLbl="fgAcc3" presStyleIdx="1" presStyleCnt="5">
        <dgm:presLayoutVars>
          <dgm:chPref val="3"/>
        </dgm:presLayoutVars>
      </dgm:prSet>
      <dgm:spPr/>
    </dgm:pt>
    <dgm:pt modelId="{D143DB02-1650-4F59-A70F-4B6EC81D3790}" type="pres">
      <dgm:prSet presAssocID="{7D6FDE18-FF65-4748-A219-7CAB8491F6C0}" presName="hierChild4" presStyleCnt="0"/>
      <dgm:spPr/>
    </dgm:pt>
    <dgm:pt modelId="{85DAD622-B3A3-46FD-9AF1-3F076868B5DC}" type="pres">
      <dgm:prSet presAssocID="{410FDB15-938D-4DF7-AA6B-148A882F2A08}" presName="Name17" presStyleLbl="parChTrans1D3" presStyleIdx="2" presStyleCnt="5"/>
      <dgm:spPr/>
    </dgm:pt>
    <dgm:pt modelId="{BBD84478-9BA6-4296-B76C-58041CEBA4AC}" type="pres">
      <dgm:prSet presAssocID="{F18198A3-0870-4C3E-83A1-A8E3EB838C17}" presName="hierRoot3" presStyleCnt="0"/>
      <dgm:spPr/>
    </dgm:pt>
    <dgm:pt modelId="{D2BBD6D0-2C05-45D6-921F-012BB5B8BFF0}" type="pres">
      <dgm:prSet presAssocID="{F18198A3-0870-4C3E-83A1-A8E3EB838C17}" presName="composite3" presStyleCnt="0"/>
      <dgm:spPr/>
    </dgm:pt>
    <dgm:pt modelId="{CB8F876A-3135-42B7-9E6C-B104B93D15DB}" type="pres">
      <dgm:prSet presAssocID="{F18198A3-0870-4C3E-83A1-A8E3EB838C17}" presName="background3" presStyleLbl="node3" presStyleIdx="2" presStyleCnt="5"/>
      <dgm:spPr/>
    </dgm:pt>
    <dgm:pt modelId="{CB798349-9DE8-4651-9D2D-CFA97156F93A}" type="pres">
      <dgm:prSet presAssocID="{F18198A3-0870-4C3E-83A1-A8E3EB838C17}" presName="text3" presStyleLbl="fgAcc3" presStyleIdx="2" presStyleCnt="5">
        <dgm:presLayoutVars>
          <dgm:chPref val="3"/>
        </dgm:presLayoutVars>
      </dgm:prSet>
      <dgm:spPr/>
    </dgm:pt>
    <dgm:pt modelId="{87401F25-4E59-4061-B8B9-10E35213AA6A}" type="pres">
      <dgm:prSet presAssocID="{F18198A3-0870-4C3E-83A1-A8E3EB838C17}" presName="hierChild4" presStyleCnt="0"/>
      <dgm:spPr/>
    </dgm:pt>
    <dgm:pt modelId="{2A39BE12-15ED-427A-AE60-5C992F93B5FC}" type="pres">
      <dgm:prSet presAssocID="{9DC4ADD2-EC2A-4A89-A743-6A719564AEF0}" presName="Name17" presStyleLbl="parChTrans1D3" presStyleIdx="3" presStyleCnt="5"/>
      <dgm:spPr/>
    </dgm:pt>
    <dgm:pt modelId="{D5E750DA-EF7F-45EF-B3C6-D87CFB0DA168}" type="pres">
      <dgm:prSet presAssocID="{EE123118-505B-4BE1-A780-6C96572331B1}" presName="hierRoot3" presStyleCnt="0"/>
      <dgm:spPr/>
    </dgm:pt>
    <dgm:pt modelId="{3EA4EE97-2D39-4BF8-9F9C-DE077199E1C2}" type="pres">
      <dgm:prSet presAssocID="{EE123118-505B-4BE1-A780-6C96572331B1}" presName="composite3" presStyleCnt="0"/>
      <dgm:spPr/>
    </dgm:pt>
    <dgm:pt modelId="{E1965020-1A18-490A-9D50-AE9926C04665}" type="pres">
      <dgm:prSet presAssocID="{EE123118-505B-4BE1-A780-6C96572331B1}" presName="background3" presStyleLbl="node3" presStyleIdx="3" presStyleCnt="5"/>
      <dgm:spPr/>
    </dgm:pt>
    <dgm:pt modelId="{2E44E67E-D0F3-4534-B0AC-EB1E4BCA3AF7}" type="pres">
      <dgm:prSet presAssocID="{EE123118-505B-4BE1-A780-6C96572331B1}" presName="text3" presStyleLbl="fgAcc3" presStyleIdx="3" presStyleCnt="5" custScaleX="142043">
        <dgm:presLayoutVars>
          <dgm:chPref val="3"/>
        </dgm:presLayoutVars>
      </dgm:prSet>
      <dgm:spPr/>
    </dgm:pt>
    <dgm:pt modelId="{5B99C700-6F9B-4852-BC85-8A02D2DC316C}" type="pres">
      <dgm:prSet presAssocID="{EE123118-505B-4BE1-A780-6C96572331B1}" presName="hierChild4" presStyleCnt="0"/>
      <dgm:spPr/>
    </dgm:pt>
    <dgm:pt modelId="{451DF4D2-BA58-49E1-A89A-E305DE034896}" type="pres">
      <dgm:prSet presAssocID="{C2BB13D0-D7CA-4256-B156-9DE2ACDF142C}" presName="Name17" presStyleLbl="parChTrans1D3" presStyleIdx="4" presStyleCnt="5"/>
      <dgm:spPr/>
    </dgm:pt>
    <dgm:pt modelId="{5AEA14D4-E32C-471A-AE7D-E7F582FC0EED}" type="pres">
      <dgm:prSet presAssocID="{7B71A2D2-AFE5-47CC-B1C3-971E127D80D0}" presName="hierRoot3" presStyleCnt="0"/>
      <dgm:spPr/>
    </dgm:pt>
    <dgm:pt modelId="{23BF98B0-C4BF-40BC-ADD1-51270E997C95}" type="pres">
      <dgm:prSet presAssocID="{7B71A2D2-AFE5-47CC-B1C3-971E127D80D0}" presName="composite3" presStyleCnt="0"/>
      <dgm:spPr/>
    </dgm:pt>
    <dgm:pt modelId="{320AB4BB-F1B8-49B1-BB78-ECA3148B5ABF}" type="pres">
      <dgm:prSet presAssocID="{7B71A2D2-AFE5-47CC-B1C3-971E127D80D0}" presName="background3" presStyleLbl="node3" presStyleIdx="4" presStyleCnt="5"/>
      <dgm:spPr/>
    </dgm:pt>
    <dgm:pt modelId="{7E1991E9-3164-4E0A-BB70-122412C75FDA}" type="pres">
      <dgm:prSet presAssocID="{7B71A2D2-AFE5-47CC-B1C3-971E127D80D0}" presName="text3" presStyleLbl="fgAcc3" presStyleIdx="4" presStyleCnt="5">
        <dgm:presLayoutVars>
          <dgm:chPref val="3"/>
        </dgm:presLayoutVars>
      </dgm:prSet>
      <dgm:spPr/>
    </dgm:pt>
    <dgm:pt modelId="{FA00680C-AD05-4C7E-8EE2-F0B62EB28B1B}" type="pres">
      <dgm:prSet presAssocID="{7B71A2D2-AFE5-47CC-B1C3-971E127D80D0}" presName="hierChild4" presStyleCnt="0"/>
      <dgm:spPr/>
    </dgm:pt>
    <dgm:pt modelId="{44DACF10-5E22-4A91-A7AF-90055E90037B}" type="pres">
      <dgm:prSet presAssocID="{17881E7C-3CE1-44CD-9129-03ED4FA19A32}" presName="Name10" presStyleLbl="parChTrans1D2" presStyleIdx="1" presStyleCnt="2"/>
      <dgm:spPr/>
    </dgm:pt>
    <dgm:pt modelId="{F3F1155A-91BA-4D1A-8F0A-5296A61BD7EE}" type="pres">
      <dgm:prSet presAssocID="{6556B56B-EC8C-44C1-AD0C-2CA9D14C3269}" presName="hierRoot2" presStyleCnt="0"/>
      <dgm:spPr/>
    </dgm:pt>
    <dgm:pt modelId="{E3C3C46C-360E-42EC-8879-0E472D2212F6}" type="pres">
      <dgm:prSet presAssocID="{6556B56B-EC8C-44C1-AD0C-2CA9D14C3269}" presName="composite2" presStyleCnt="0"/>
      <dgm:spPr/>
    </dgm:pt>
    <dgm:pt modelId="{93B0DD75-0EDE-4D55-BEA3-0640A33C1592}" type="pres">
      <dgm:prSet presAssocID="{6556B56B-EC8C-44C1-AD0C-2CA9D14C3269}" presName="background2" presStyleLbl="node2" presStyleIdx="1" presStyleCnt="2"/>
      <dgm:spPr/>
    </dgm:pt>
    <dgm:pt modelId="{FD04AAC7-2F3F-4B1D-93B4-D297A1F08346}" type="pres">
      <dgm:prSet presAssocID="{6556B56B-EC8C-44C1-AD0C-2CA9D14C3269}" presName="text2" presStyleLbl="fgAcc2" presStyleIdx="1" presStyleCnt="2" custScaleX="203803">
        <dgm:presLayoutVars>
          <dgm:chPref val="3"/>
        </dgm:presLayoutVars>
      </dgm:prSet>
      <dgm:spPr/>
    </dgm:pt>
    <dgm:pt modelId="{B4AD843F-4B80-49E6-9956-449379A7E334}" type="pres">
      <dgm:prSet presAssocID="{6556B56B-EC8C-44C1-AD0C-2CA9D14C3269}" presName="hierChild3" presStyleCnt="0"/>
      <dgm:spPr/>
    </dgm:pt>
  </dgm:ptLst>
  <dgm:cxnLst>
    <dgm:cxn modelId="{A494CD04-ED47-4E76-A503-948C0B5AC13D}" type="presOf" srcId="{7D6FDE18-FF65-4748-A219-7CAB8491F6C0}" destId="{AEA60EC2-3612-4BB4-967B-BAF66DE7F3BE}" srcOrd="0" destOrd="0" presId="urn:microsoft.com/office/officeart/2005/8/layout/hierarchy1"/>
    <dgm:cxn modelId="{14231414-1EAF-4290-8CAF-BBD311DD5893}" type="presOf" srcId="{EE123118-505B-4BE1-A780-6C96572331B1}" destId="{2E44E67E-D0F3-4534-B0AC-EB1E4BCA3AF7}" srcOrd="0" destOrd="0" presId="urn:microsoft.com/office/officeart/2005/8/layout/hierarchy1"/>
    <dgm:cxn modelId="{87E60317-0AD0-4737-AE12-E02046E87A7F}" type="presOf" srcId="{BE8AC230-C7E2-4C9C-81F3-112699EED441}" destId="{2134DB01-B94B-4A8C-AFA5-595962EF375C}" srcOrd="0" destOrd="0" presId="urn:microsoft.com/office/officeart/2005/8/layout/hierarchy1"/>
    <dgm:cxn modelId="{06C7C33A-2F15-4F39-B960-7A42D3EC1A32}" type="presOf" srcId="{79D87DE4-6D73-4A07-990F-CFC8A22BA41B}" destId="{523349C1-63A9-43F2-BD35-084CB91CE9C4}" srcOrd="0" destOrd="0" presId="urn:microsoft.com/office/officeart/2005/8/layout/hierarchy1"/>
    <dgm:cxn modelId="{76595F5C-E163-452C-BF3B-5540986186AD}" srcId="{3B982893-E457-4D30-8598-ACC2A731DA3A}" destId="{EE123118-505B-4BE1-A780-6C96572331B1}" srcOrd="3" destOrd="0" parTransId="{9DC4ADD2-EC2A-4A89-A743-6A719564AEF0}" sibTransId="{44ECE7B7-06D2-473B-B2CF-672B46095B63}"/>
    <dgm:cxn modelId="{D7318E64-9C8B-4EE8-B407-19A0BCB69D97}" type="presOf" srcId="{D078F332-ECB9-41FC-AEB9-6526C7EF9851}" destId="{E6404750-818D-4854-9B35-FDABB1C6010F}" srcOrd="0" destOrd="0" presId="urn:microsoft.com/office/officeart/2005/8/layout/hierarchy1"/>
    <dgm:cxn modelId="{162DA36F-B6E0-4E44-A47D-C3E26D747CF1}" srcId="{3B982893-E457-4D30-8598-ACC2A731DA3A}" destId="{F18198A3-0870-4C3E-83A1-A8E3EB838C17}" srcOrd="2" destOrd="0" parTransId="{410FDB15-938D-4DF7-AA6B-148A882F2A08}" sibTransId="{DBC555F0-3137-46B6-BD03-E789D06E9B19}"/>
    <dgm:cxn modelId="{A369EA74-C34E-4CEA-A013-DF58C1C9BFF4}" type="presOf" srcId="{3B982893-E457-4D30-8598-ACC2A731DA3A}" destId="{73827FBA-18BB-45DD-95A8-62E548E638E8}" srcOrd="0" destOrd="0" presId="urn:microsoft.com/office/officeart/2005/8/layout/hierarchy1"/>
    <dgm:cxn modelId="{62231F57-5093-4709-9D43-A7729AACEFEA}" srcId="{3B982893-E457-4D30-8598-ACC2A731DA3A}" destId="{7B71A2D2-AFE5-47CC-B1C3-971E127D80D0}" srcOrd="4" destOrd="0" parTransId="{C2BB13D0-D7CA-4256-B156-9DE2ACDF142C}" sibTransId="{43F29AB9-683D-497D-9177-E1FBAA0516E6}"/>
    <dgm:cxn modelId="{9DD8915A-418F-40EC-BF24-6C569FA21510}" srcId="{D078F332-ECB9-41FC-AEB9-6526C7EF9851}" destId="{3B982893-E457-4D30-8598-ACC2A731DA3A}" srcOrd="0" destOrd="0" parTransId="{9C3DC62B-E25F-44E5-AC16-BE2CDFA031B2}" sibTransId="{F78ABACE-393A-4A6F-8898-BFF8FE205C20}"/>
    <dgm:cxn modelId="{43EF217C-F784-451F-8B27-F010C1948332}" type="presOf" srcId="{7B71A2D2-AFE5-47CC-B1C3-971E127D80D0}" destId="{7E1991E9-3164-4E0A-BB70-122412C75FDA}" srcOrd="0" destOrd="0" presId="urn:microsoft.com/office/officeart/2005/8/layout/hierarchy1"/>
    <dgm:cxn modelId="{7D4B7485-17B4-4A38-98C3-63DABA4B4BE2}" srcId="{3B982893-E457-4D30-8598-ACC2A731DA3A}" destId="{BE8AC230-C7E2-4C9C-81F3-112699EED441}" srcOrd="0" destOrd="0" parTransId="{79D87DE4-6D73-4A07-990F-CFC8A22BA41B}" sibTransId="{94A3020A-798A-41D8-B7C3-82D785A74B6E}"/>
    <dgm:cxn modelId="{DB11E785-DBC2-4970-B45E-2F812DE33A09}" type="presOf" srcId="{9C3DC62B-E25F-44E5-AC16-BE2CDFA031B2}" destId="{9B4BED6C-E6E4-42DA-A4BA-704D7C93EB87}" srcOrd="0" destOrd="0" presId="urn:microsoft.com/office/officeart/2005/8/layout/hierarchy1"/>
    <dgm:cxn modelId="{BCE1448D-E55C-4091-B243-C862BA747574}" type="presOf" srcId="{410FDB15-938D-4DF7-AA6B-148A882F2A08}" destId="{85DAD622-B3A3-46FD-9AF1-3F076868B5DC}" srcOrd="0" destOrd="0" presId="urn:microsoft.com/office/officeart/2005/8/layout/hierarchy1"/>
    <dgm:cxn modelId="{DEE99199-A71F-41F5-9A13-FE69532FDC19}" type="presOf" srcId="{BE829B46-22E8-4ACB-9478-701AD252D890}" destId="{3AB74A49-6FE7-447A-83FD-6C13756E5F21}" srcOrd="0" destOrd="0" presId="urn:microsoft.com/office/officeart/2005/8/layout/hierarchy1"/>
    <dgm:cxn modelId="{7ADB49C3-15D1-453E-99BE-B2E91443CD52}" srcId="{D078F332-ECB9-41FC-AEB9-6526C7EF9851}" destId="{6556B56B-EC8C-44C1-AD0C-2CA9D14C3269}" srcOrd="1" destOrd="0" parTransId="{17881E7C-3CE1-44CD-9129-03ED4FA19A32}" sibTransId="{BE6B9B20-E4F8-4296-A9B8-F87FB79B425B}"/>
    <dgm:cxn modelId="{7CCDAECF-D631-4CC4-BB34-382DC15EF53E}" type="presOf" srcId="{0D9F1D2C-DEDA-4323-9DF9-24C1A97DA75E}" destId="{6FD2FA1A-16A5-44F0-B203-22AF15F5018A}" srcOrd="0" destOrd="0" presId="urn:microsoft.com/office/officeart/2005/8/layout/hierarchy1"/>
    <dgm:cxn modelId="{4D7411D0-16D6-4DF0-9F39-CBB821CD612F}" type="presOf" srcId="{9DC4ADD2-EC2A-4A89-A743-6A719564AEF0}" destId="{2A39BE12-15ED-427A-AE60-5C992F93B5FC}" srcOrd="0" destOrd="0" presId="urn:microsoft.com/office/officeart/2005/8/layout/hierarchy1"/>
    <dgm:cxn modelId="{58D5D5D2-6439-43E3-8F57-C9B51778B2E0}" type="presOf" srcId="{C2BB13D0-D7CA-4256-B156-9DE2ACDF142C}" destId="{451DF4D2-BA58-49E1-A89A-E305DE034896}" srcOrd="0" destOrd="0" presId="urn:microsoft.com/office/officeart/2005/8/layout/hierarchy1"/>
    <dgm:cxn modelId="{C5DD17D9-C76C-4B8E-9333-3EA6A46EB29A}" type="presOf" srcId="{17881E7C-3CE1-44CD-9129-03ED4FA19A32}" destId="{44DACF10-5E22-4A91-A7AF-90055E90037B}" srcOrd="0" destOrd="0" presId="urn:microsoft.com/office/officeart/2005/8/layout/hierarchy1"/>
    <dgm:cxn modelId="{B19757DC-BFCA-4C66-8BE8-63012E116E7F}" srcId="{3B982893-E457-4D30-8598-ACC2A731DA3A}" destId="{7D6FDE18-FF65-4748-A219-7CAB8491F6C0}" srcOrd="1" destOrd="0" parTransId="{0D9F1D2C-DEDA-4323-9DF9-24C1A97DA75E}" sibTransId="{BAAD05BF-31F2-4FC0-AD6E-077D6A5AF242}"/>
    <dgm:cxn modelId="{9195E8F0-A501-46CA-B2C0-786C5241C097}" srcId="{BE829B46-22E8-4ACB-9478-701AD252D890}" destId="{D078F332-ECB9-41FC-AEB9-6526C7EF9851}" srcOrd="0" destOrd="0" parTransId="{90BF4C28-AC04-4494-B4CC-A4C0C7386A57}" sibTransId="{8A028B8D-4850-4FAA-9381-462AA3DEBAA8}"/>
    <dgm:cxn modelId="{3A3944F2-2F2C-4AF4-87A1-BCAAAE0EBA61}" type="presOf" srcId="{6556B56B-EC8C-44C1-AD0C-2CA9D14C3269}" destId="{FD04AAC7-2F3F-4B1D-93B4-D297A1F08346}" srcOrd="0" destOrd="0" presId="urn:microsoft.com/office/officeart/2005/8/layout/hierarchy1"/>
    <dgm:cxn modelId="{6C7AE6F7-E6CC-4012-AEC9-FF9ECDA7677A}" type="presOf" srcId="{F18198A3-0870-4C3E-83A1-A8E3EB838C17}" destId="{CB798349-9DE8-4651-9D2D-CFA97156F93A}" srcOrd="0" destOrd="0" presId="urn:microsoft.com/office/officeart/2005/8/layout/hierarchy1"/>
    <dgm:cxn modelId="{3FD0F907-E88F-4D9D-96BD-BC4719BA1602}" type="presParOf" srcId="{3AB74A49-6FE7-447A-83FD-6C13756E5F21}" destId="{B13419C0-1FB4-4B21-B03C-F3DE701C52F4}" srcOrd="0" destOrd="0" presId="urn:microsoft.com/office/officeart/2005/8/layout/hierarchy1"/>
    <dgm:cxn modelId="{6F18A70F-9869-4557-813E-06EE7069B6A0}" type="presParOf" srcId="{B13419C0-1FB4-4B21-B03C-F3DE701C52F4}" destId="{C315AC0C-EE0C-4423-975F-3744BE1315CC}" srcOrd="0" destOrd="0" presId="urn:microsoft.com/office/officeart/2005/8/layout/hierarchy1"/>
    <dgm:cxn modelId="{9F3677B4-72CB-44D6-BBBC-687ECFB58DF2}" type="presParOf" srcId="{C315AC0C-EE0C-4423-975F-3744BE1315CC}" destId="{ACAB3A96-A863-4EE2-A50C-EEB1ADA65B5A}" srcOrd="0" destOrd="0" presId="urn:microsoft.com/office/officeart/2005/8/layout/hierarchy1"/>
    <dgm:cxn modelId="{57FE7240-1AB9-412C-BA91-C32261CA71A2}" type="presParOf" srcId="{C315AC0C-EE0C-4423-975F-3744BE1315CC}" destId="{E6404750-818D-4854-9B35-FDABB1C6010F}" srcOrd="1" destOrd="0" presId="urn:microsoft.com/office/officeart/2005/8/layout/hierarchy1"/>
    <dgm:cxn modelId="{B8776512-CB1F-496E-9D68-C5A28656A865}" type="presParOf" srcId="{B13419C0-1FB4-4B21-B03C-F3DE701C52F4}" destId="{87F133C8-DB5D-46DE-819E-C45F2CB3A79D}" srcOrd="1" destOrd="0" presId="urn:microsoft.com/office/officeart/2005/8/layout/hierarchy1"/>
    <dgm:cxn modelId="{40307F84-2B24-4539-8483-DB87B85EC74F}" type="presParOf" srcId="{87F133C8-DB5D-46DE-819E-C45F2CB3A79D}" destId="{9B4BED6C-E6E4-42DA-A4BA-704D7C93EB87}" srcOrd="0" destOrd="0" presId="urn:microsoft.com/office/officeart/2005/8/layout/hierarchy1"/>
    <dgm:cxn modelId="{06832149-EB7D-485C-A079-80FC1EAC44F4}" type="presParOf" srcId="{87F133C8-DB5D-46DE-819E-C45F2CB3A79D}" destId="{100F82DD-1CD4-40FB-8F2F-A15212A02481}" srcOrd="1" destOrd="0" presId="urn:microsoft.com/office/officeart/2005/8/layout/hierarchy1"/>
    <dgm:cxn modelId="{474B2456-DCF9-42E2-8421-A5E0CC5F01A3}" type="presParOf" srcId="{100F82DD-1CD4-40FB-8F2F-A15212A02481}" destId="{28982A68-F123-4B00-911D-47B2693A6B66}" srcOrd="0" destOrd="0" presId="urn:microsoft.com/office/officeart/2005/8/layout/hierarchy1"/>
    <dgm:cxn modelId="{A3423E04-B233-456A-B5D2-BE04BE2B4E0E}" type="presParOf" srcId="{28982A68-F123-4B00-911D-47B2693A6B66}" destId="{07329ECB-20E6-4B14-986D-9EA291984C5F}" srcOrd="0" destOrd="0" presId="urn:microsoft.com/office/officeart/2005/8/layout/hierarchy1"/>
    <dgm:cxn modelId="{D24DBCE9-2989-4AF6-8925-25059A7D4887}" type="presParOf" srcId="{28982A68-F123-4B00-911D-47B2693A6B66}" destId="{73827FBA-18BB-45DD-95A8-62E548E638E8}" srcOrd="1" destOrd="0" presId="urn:microsoft.com/office/officeart/2005/8/layout/hierarchy1"/>
    <dgm:cxn modelId="{FC570D85-C61F-4F42-B5BF-7CF06F3AE1AA}" type="presParOf" srcId="{100F82DD-1CD4-40FB-8F2F-A15212A02481}" destId="{5BE85895-F10D-4864-9606-2C6394E6DBC2}" srcOrd="1" destOrd="0" presId="urn:microsoft.com/office/officeart/2005/8/layout/hierarchy1"/>
    <dgm:cxn modelId="{E23D94F0-E446-4366-89E6-53EE02F656E0}" type="presParOf" srcId="{5BE85895-F10D-4864-9606-2C6394E6DBC2}" destId="{523349C1-63A9-43F2-BD35-084CB91CE9C4}" srcOrd="0" destOrd="0" presId="urn:microsoft.com/office/officeart/2005/8/layout/hierarchy1"/>
    <dgm:cxn modelId="{72CEF8F1-E8BC-4A32-BA2C-C5DF9BC37939}" type="presParOf" srcId="{5BE85895-F10D-4864-9606-2C6394E6DBC2}" destId="{E933DB88-D3F3-4B16-A9EF-F0E17DC88409}" srcOrd="1" destOrd="0" presId="urn:microsoft.com/office/officeart/2005/8/layout/hierarchy1"/>
    <dgm:cxn modelId="{334C0616-DD85-4B01-8208-CEF3075BC6C1}" type="presParOf" srcId="{E933DB88-D3F3-4B16-A9EF-F0E17DC88409}" destId="{6FB4B315-66EA-4740-A63E-0ECBE9132DB5}" srcOrd="0" destOrd="0" presId="urn:microsoft.com/office/officeart/2005/8/layout/hierarchy1"/>
    <dgm:cxn modelId="{0089E615-D2DD-4E7D-A115-55A8AAA558ED}" type="presParOf" srcId="{6FB4B315-66EA-4740-A63E-0ECBE9132DB5}" destId="{06C81D6A-3919-4584-8555-8120F2E759DA}" srcOrd="0" destOrd="0" presId="urn:microsoft.com/office/officeart/2005/8/layout/hierarchy1"/>
    <dgm:cxn modelId="{076023B0-594A-4114-840B-BF956B3DA904}" type="presParOf" srcId="{6FB4B315-66EA-4740-A63E-0ECBE9132DB5}" destId="{2134DB01-B94B-4A8C-AFA5-595962EF375C}" srcOrd="1" destOrd="0" presId="urn:microsoft.com/office/officeart/2005/8/layout/hierarchy1"/>
    <dgm:cxn modelId="{305CC308-B7E1-4B4B-90B3-868AC32875E9}" type="presParOf" srcId="{E933DB88-D3F3-4B16-A9EF-F0E17DC88409}" destId="{DF089F66-9120-4F74-9CBB-54FBFF757DD1}" srcOrd="1" destOrd="0" presId="urn:microsoft.com/office/officeart/2005/8/layout/hierarchy1"/>
    <dgm:cxn modelId="{3E3524B7-5D4D-47C4-99BE-9070A9ACE45C}" type="presParOf" srcId="{5BE85895-F10D-4864-9606-2C6394E6DBC2}" destId="{6FD2FA1A-16A5-44F0-B203-22AF15F5018A}" srcOrd="2" destOrd="0" presId="urn:microsoft.com/office/officeart/2005/8/layout/hierarchy1"/>
    <dgm:cxn modelId="{985529FA-32CA-4777-8107-A4079F9701D2}" type="presParOf" srcId="{5BE85895-F10D-4864-9606-2C6394E6DBC2}" destId="{9B8D64F9-FCEA-4FA8-80DE-3D9F980B431D}" srcOrd="3" destOrd="0" presId="urn:microsoft.com/office/officeart/2005/8/layout/hierarchy1"/>
    <dgm:cxn modelId="{DFB4B0D8-D626-464E-966A-15C22077B63F}" type="presParOf" srcId="{9B8D64F9-FCEA-4FA8-80DE-3D9F980B431D}" destId="{3D8E575B-9704-4D5D-9A5D-E13703A9089D}" srcOrd="0" destOrd="0" presId="urn:microsoft.com/office/officeart/2005/8/layout/hierarchy1"/>
    <dgm:cxn modelId="{9DC092C4-E139-4CE6-8170-CC907C548BFA}" type="presParOf" srcId="{3D8E575B-9704-4D5D-9A5D-E13703A9089D}" destId="{AE2B1251-F217-4575-B1AB-ABF1A5CF23AA}" srcOrd="0" destOrd="0" presId="urn:microsoft.com/office/officeart/2005/8/layout/hierarchy1"/>
    <dgm:cxn modelId="{904FCF71-3D72-495F-96B9-B7217145382A}" type="presParOf" srcId="{3D8E575B-9704-4D5D-9A5D-E13703A9089D}" destId="{AEA60EC2-3612-4BB4-967B-BAF66DE7F3BE}" srcOrd="1" destOrd="0" presId="urn:microsoft.com/office/officeart/2005/8/layout/hierarchy1"/>
    <dgm:cxn modelId="{A1984988-A1C6-4265-97EF-96531295BAA7}" type="presParOf" srcId="{9B8D64F9-FCEA-4FA8-80DE-3D9F980B431D}" destId="{D143DB02-1650-4F59-A70F-4B6EC81D3790}" srcOrd="1" destOrd="0" presId="urn:microsoft.com/office/officeart/2005/8/layout/hierarchy1"/>
    <dgm:cxn modelId="{7FAC0E32-5F24-44EF-84E3-FDCD42FCE2F8}" type="presParOf" srcId="{5BE85895-F10D-4864-9606-2C6394E6DBC2}" destId="{85DAD622-B3A3-46FD-9AF1-3F076868B5DC}" srcOrd="4" destOrd="0" presId="urn:microsoft.com/office/officeart/2005/8/layout/hierarchy1"/>
    <dgm:cxn modelId="{4E96B2A8-0F6C-428E-B470-E2518DE9690C}" type="presParOf" srcId="{5BE85895-F10D-4864-9606-2C6394E6DBC2}" destId="{BBD84478-9BA6-4296-B76C-58041CEBA4AC}" srcOrd="5" destOrd="0" presId="urn:microsoft.com/office/officeart/2005/8/layout/hierarchy1"/>
    <dgm:cxn modelId="{7464E13F-9D24-487A-91F6-8449E4EED2F0}" type="presParOf" srcId="{BBD84478-9BA6-4296-B76C-58041CEBA4AC}" destId="{D2BBD6D0-2C05-45D6-921F-012BB5B8BFF0}" srcOrd="0" destOrd="0" presId="urn:microsoft.com/office/officeart/2005/8/layout/hierarchy1"/>
    <dgm:cxn modelId="{912465EE-B8E6-4123-B90E-88E0D8CFB65A}" type="presParOf" srcId="{D2BBD6D0-2C05-45D6-921F-012BB5B8BFF0}" destId="{CB8F876A-3135-42B7-9E6C-B104B93D15DB}" srcOrd="0" destOrd="0" presId="urn:microsoft.com/office/officeart/2005/8/layout/hierarchy1"/>
    <dgm:cxn modelId="{D9C34602-A29A-4A4B-B7D0-51675ADE1259}" type="presParOf" srcId="{D2BBD6D0-2C05-45D6-921F-012BB5B8BFF0}" destId="{CB798349-9DE8-4651-9D2D-CFA97156F93A}" srcOrd="1" destOrd="0" presId="urn:microsoft.com/office/officeart/2005/8/layout/hierarchy1"/>
    <dgm:cxn modelId="{0642FBA1-5A07-4A98-9730-79ABE14ADE91}" type="presParOf" srcId="{BBD84478-9BA6-4296-B76C-58041CEBA4AC}" destId="{87401F25-4E59-4061-B8B9-10E35213AA6A}" srcOrd="1" destOrd="0" presId="urn:microsoft.com/office/officeart/2005/8/layout/hierarchy1"/>
    <dgm:cxn modelId="{1D88E93C-0639-45BD-BA7E-02FF98FFB6E9}" type="presParOf" srcId="{5BE85895-F10D-4864-9606-2C6394E6DBC2}" destId="{2A39BE12-15ED-427A-AE60-5C992F93B5FC}" srcOrd="6" destOrd="0" presId="urn:microsoft.com/office/officeart/2005/8/layout/hierarchy1"/>
    <dgm:cxn modelId="{388624B1-2513-469A-A79D-F29BC14920F2}" type="presParOf" srcId="{5BE85895-F10D-4864-9606-2C6394E6DBC2}" destId="{D5E750DA-EF7F-45EF-B3C6-D87CFB0DA168}" srcOrd="7" destOrd="0" presId="urn:microsoft.com/office/officeart/2005/8/layout/hierarchy1"/>
    <dgm:cxn modelId="{795CC40F-A536-4D15-ADFB-2DE6C7D282DB}" type="presParOf" srcId="{D5E750DA-EF7F-45EF-B3C6-D87CFB0DA168}" destId="{3EA4EE97-2D39-4BF8-9F9C-DE077199E1C2}" srcOrd="0" destOrd="0" presId="urn:microsoft.com/office/officeart/2005/8/layout/hierarchy1"/>
    <dgm:cxn modelId="{492139BE-912D-408E-8BF2-1E5E4C72AB4E}" type="presParOf" srcId="{3EA4EE97-2D39-4BF8-9F9C-DE077199E1C2}" destId="{E1965020-1A18-490A-9D50-AE9926C04665}" srcOrd="0" destOrd="0" presId="urn:microsoft.com/office/officeart/2005/8/layout/hierarchy1"/>
    <dgm:cxn modelId="{46ACADE3-48A3-4CAA-9F80-514DA841786C}" type="presParOf" srcId="{3EA4EE97-2D39-4BF8-9F9C-DE077199E1C2}" destId="{2E44E67E-D0F3-4534-B0AC-EB1E4BCA3AF7}" srcOrd="1" destOrd="0" presId="urn:microsoft.com/office/officeart/2005/8/layout/hierarchy1"/>
    <dgm:cxn modelId="{818C2728-6867-43B2-8B91-D30FBCDFBE48}" type="presParOf" srcId="{D5E750DA-EF7F-45EF-B3C6-D87CFB0DA168}" destId="{5B99C700-6F9B-4852-BC85-8A02D2DC316C}" srcOrd="1" destOrd="0" presId="urn:microsoft.com/office/officeart/2005/8/layout/hierarchy1"/>
    <dgm:cxn modelId="{EC87BCD0-A6F6-417C-9E34-2AB100838EA8}" type="presParOf" srcId="{5BE85895-F10D-4864-9606-2C6394E6DBC2}" destId="{451DF4D2-BA58-49E1-A89A-E305DE034896}" srcOrd="8" destOrd="0" presId="urn:microsoft.com/office/officeart/2005/8/layout/hierarchy1"/>
    <dgm:cxn modelId="{2CE62174-B8EF-4B40-AC40-3687AEB2D4CD}" type="presParOf" srcId="{5BE85895-F10D-4864-9606-2C6394E6DBC2}" destId="{5AEA14D4-E32C-471A-AE7D-E7F582FC0EED}" srcOrd="9" destOrd="0" presId="urn:microsoft.com/office/officeart/2005/8/layout/hierarchy1"/>
    <dgm:cxn modelId="{41A38787-DE3C-4C1E-A3D9-D06E662BAE78}" type="presParOf" srcId="{5AEA14D4-E32C-471A-AE7D-E7F582FC0EED}" destId="{23BF98B0-C4BF-40BC-ADD1-51270E997C95}" srcOrd="0" destOrd="0" presId="urn:microsoft.com/office/officeart/2005/8/layout/hierarchy1"/>
    <dgm:cxn modelId="{8DD78F38-D4B3-4552-9E25-621133566EA4}" type="presParOf" srcId="{23BF98B0-C4BF-40BC-ADD1-51270E997C95}" destId="{320AB4BB-F1B8-49B1-BB78-ECA3148B5ABF}" srcOrd="0" destOrd="0" presId="urn:microsoft.com/office/officeart/2005/8/layout/hierarchy1"/>
    <dgm:cxn modelId="{98AD4D41-1D8A-44B5-9386-9D4C90EE13AA}" type="presParOf" srcId="{23BF98B0-C4BF-40BC-ADD1-51270E997C95}" destId="{7E1991E9-3164-4E0A-BB70-122412C75FDA}" srcOrd="1" destOrd="0" presId="urn:microsoft.com/office/officeart/2005/8/layout/hierarchy1"/>
    <dgm:cxn modelId="{B8E9D050-5A3C-4D32-9C4C-5A1FCF92BB91}" type="presParOf" srcId="{5AEA14D4-E32C-471A-AE7D-E7F582FC0EED}" destId="{FA00680C-AD05-4C7E-8EE2-F0B62EB28B1B}" srcOrd="1" destOrd="0" presId="urn:microsoft.com/office/officeart/2005/8/layout/hierarchy1"/>
    <dgm:cxn modelId="{20A6955A-2337-4AC3-951A-48576A2182A7}" type="presParOf" srcId="{87F133C8-DB5D-46DE-819E-C45F2CB3A79D}" destId="{44DACF10-5E22-4A91-A7AF-90055E90037B}" srcOrd="2" destOrd="0" presId="urn:microsoft.com/office/officeart/2005/8/layout/hierarchy1"/>
    <dgm:cxn modelId="{E5179DDB-C50F-484C-9854-F7C6867FBFB0}" type="presParOf" srcId="{87F133C8-DB5D-46DE-819E-C45F2CB3A79D}" destId="{F3F1155A-91BA-4D1A-8F0A-5296A61BD7EE}" srcOrd="3" destOrd="0" presId="urn:microsoft.com/office/officeart/2005/8/layout/hierarchy1"/>
    <dgm:cxn modelId="{CE0F4A8A-E8F7-4829-A8A4-DFC90C3DF641}" type="presParOf" srcId="{F3F1155A-91BA-4D1A-8F0A-5296A61BD7EE}" destId="{E3C3C46C-360E-42EC-8879-0E472D2212F6}" srcOrd="0" destOrd="0" presId="urn:microsoft.com/office/officeart/2005/8/layout/hierarchy1"/>
    <dgm:cxn modelId="{BBC56580-B9F9-4362-B132-40FEB8ED5FB5}" type="presParOf" srcId="{E3C3C46C-360E-42EC-8879-0E472D2212F6}" destId="{93B0DD75-0EDE-4D55-BEA3-0640A33C1592}" srcOrd="0" destOrd="0" presId="urn:microsoft.com/office/officeart/2005/8/layout/hierarchy1"/>
    <dgm:cxn modelId="{16476968-C897-44B0-8BD8-31A80CEEDAC0}" type="presParOf" srcId="{E3C3C46C-360E-42EC-8879-0E472D2212F6}" destId="{FD04AAC7-2F3F-4B1D-93B4-D297A1F08346}" srcOrd="1" destOrd="0" presId="urn:microsoft.com/office/officeart/2005/8/layout/hierarchy1"/>
    <dgm:cxn modelId="{27832617-E1B1-41B0-9FB0-1462347D8131}" type="presParOf" srcId="{F3F1155A-91BA-4D1A-8F0A-5296A61BD7EE}" destId="{B4AD843F-4B80-49E6-9956-449379A7E3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ACF10-5E22-4A91-A7AF-90055E90037B}">
      <dsp:nvSpPr>
        <dsp:cNvPr id="0" name=""/>
        <dsp:cNvSpPr/>
      </dsp:nvSpPr>
      <dsp:spPr>
        <a:xfrm>
          <a:off x="7381953" y="1000541"/>
          <a:ext cx="2018706" cy="457479"/>
        </a:xfrm>
        <a:custGeom>
          <a:avLst/>
          <a:gdLst/>
          <a:ahLst/>
          <a:cxnLst/>
          <a:rect l="0" t="0" r="0" b="0"/>
          <a:pathLst>
            <a:path>
              <a:moveTo>
                <a:pt x="0" y="0"/>
              </a:moveTo>
              <a:lnTo>
                <a:pt x="0" y="311759"/>
              </a:lnTo>
              <a:lnTo>
                <a:pt x="2018706" y="311759"/>
              </a:lnTo>
              <a:lnTo>
                <a:pt x="2018706" y="45747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DF4D2-BA58-49E1-A89A-E305DE034896}">
      <dsp:nvSpPr>
        <dsp:cNvPr id="0" name=""/>
        <dsp:cNvSpPr/>
      </dsp:nvSpPr>
      <dsp:spPr>
        <a:xfrm>
          <a:off x="5604269" y="2456873"/>
          <a:ext cx="4355657" cy="457479"/>
        </a:xfrm>
        <a:custGeom>
          <a:avLst/>
          <a:gdLst/>
          <a:ahLst/>
          <a:cxnLst/>
          <a:rect l="0" t="0" r="0" b="0"/>
          <a:pathLst>
            <a:path>
              <a:moveTo>
                <a:pt x="0" y="0"/>
              </a:moveTo>
              <a:lnTo>
                <a:pt x="0" y="311759"/>
              </a:lnTo>
              <a:lnTo>
                <a:pt x="4355657" y="311759"/>
              </a:lnTo>
              <a:lnTo>
                <a:pt x="4355657"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9BE12-15ED-427A-AE60-5C992F93B5FC}">
      <dsp:nvSpPr>
        <dsp:cNvPr id="0" name=""/>
        <dsp:cNvSpPr/>
      </dsp:nvSpPr>
      <dsp:spPr>
        <a:xfrm>
          <a:off x="5604269" y="2456873"/>
          <a:ext cx="2102439" cy="457479"/>
        </a:xfrm>
        <a:custGeom>
          <a:avLst/>
          <a:gdLst/>
          <a:ahLst/>
          <a:cxnLst/>
          <a:rect l="0" t="0" r="0" b="0"/>
          <a:pathLst>
            <a:path>
              <a:moveTo>
                <a:pt x="0" y="0"/>
              </a:moveTo>
              <a:lnTo>
                <a:pt x="0" y="311759"/>
              </a:lnTo>
              <a:lnTo>
                <a:pt x="2102439" y="311759"/>
              </a:lnTo>
              <a:lnTo>
                <a:pt x="2102439"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DAD622-B3A3-46FD-9AF1-3F076868B5DC}">
      <dsp:nvSpPr>
        <dsp:cNvPr id="0" name=""/>
        <dsp:cNvSpPr/>
      </dsp:nvSpPr>
      <dsp:spPr>
        <a:xfrm>
          <a:off x="5453489" y="2456873"/>
          <a:ext cx="150779" cy="457479"/>
        </a:xfrm>
        <a:custGeom>
          <a:avLst/>
          <a:gdLst/>
          <a:ahLst/>
          <a:cxnLst/>
          <a:rect l="0" t="0" r="0" b="0"/>
          <a:pathLst>
            <a:path>
              <a:moveTo>
                <a:pt x="150779" y="0"/>
              </a:moveTo>
              <a:lnTo>
                <a:pt x="150779" y="311759"/>
              </a:lnTo>
              <a:lnTo>
                <a:pt x="0" y="311759"/>
              </a:lnTo>
              <a:lnTo>
                <a:pt x="0"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D2FA1A-16A5-44F0-B203-22AF15F5018A}">
      <dsp:nvSpPr>
        <dsp:cNvPr id="0" name=""/>
        <dsp:cNvSpPr/>
      </dsp:nvSpPr>
      <dsp:spPr>
        <a:xfrm>
          <a:off x="3530938" y="2456873"/>
          <a:ext cx="2073330" cy="457479"/>
        </a:xfrm>
        <a:custGeom>
          <a:avLst/>
          <a:gdLst/>
          <a:ahLst/>
          <a:cxnLst/>
          <a:rect l="0" t="0" r="0" b="0"/>
          <a:pathLst>
            <a:path>
              <a:moveTo>
                <a:pt x="2073330" y="0"/>
              </a:moveTo>
              <a:lnTo>
                <a:pt x="2073330" y="311759"/>
              </a:lnTo>
              <a:lnTo>
                <a:pt x="0" y="311759"/>
              </a:lnTo>
              <a:lnTo>
                <a:pt x="0"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3349C1-63A9-43F2-BD35-084CB91CE9C4}">
      <dsp:nvSpPr>
        <dsp:cNvPr id="0" name=""/>
        <dsp:cNvSpPr/>
      </dsp:nvSpPr>
      <dsp:spPr>
        <a:xfrm>
          <a:off x="1428499" y="2456873"/>
          <a:ext cx="4175769" cy="457479"/>
        </a:xfrm>
        <a:custGeom>
          <a:avLst/>
          <a:gdLst/>
          <a:ahLst/>
          <a:cxnLst/>
          <a:rect l="0" t="0" r="0" b="0"/>
          <a:pathLst>
            <a:path>
              <a:moveTo>
                <a:pt x="4175769" y="0"/>
              </a:moveTo>
              <a:lnTo>
                <a:pt x="4175769" y="311759"/>
              </a:lnTo>
              <a:lnTo>
                <a:pt x="0" y="311759"/>
              </a:lnTo>
              <a:lnTo>
                <a:pt x="0" y="45747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BED6C-E6E4-42DA-A4BA-704D7C93EB87}">
      <dsp:nvSpPr>
        <dsp:cNvPr id="0" name=""/>
        <dsp:cNvSpPr/>
      </dsp:nvSpPr>
      <dsp:spPr>
        <a:xfrm>
          <a:off x="5604269" y="1000541"/>
          <a:ext cx="1777684" cy="457479"/>
        </a:xfrm>
        <a:custGeom>
          <a:avLst/>
          <a:gdLst/>
          <a:ahLst/>
          <a:cxnLst/>
          <a:rect l="0" t="0" r="0" b="0"/>
          <a:pathLst>
            <a:path>
              <a:moveTo>
                <a:pt x="1777684" y="0"/>
              </a:moveTo>
              <a:lnTo>
                <a:pt x="1777684" y="311759"/>
              </a:lnTo>
              <a:lnTo>
                <a:pt x="0" y="311759"/>
              </a:lnTo>
              <a:lnTo>
                <a:pt x="0" y="45747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AB3A96-A863-4EE2-A50C-EEB1ADA65B5A}">
      <dsp:nvSpPr>
        <dsp:cNvPr id="0" name=""/>
        <dsp:cNvSpPr/>
      </dsp:nvSpPr>
      <dsp:spPr>
        <a:xfrm>
          <a:off x="6595455" y="1688"/>
          <a:ext cx="1572996" cy="9988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04750-818D-4854-9B35-FDABB1C6010F}">
      <dsp:nvSpPr>
        <dsp:cNvPr id="0" name=""/>
        <dsp:cNvSpPr/>
      </dsp:nvSpPr>
      <dsp:spPr>
        <a:xfrm>
          <a:off x="6770232" y="167726"/>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Prototyping</a:t>
          </a:r>
        </a:p>
      </dsp:txBody>
      <dsp:txXfrm>
        <a:off x="6799487" y="196981"/>
        <a:ext cx="1514486" cy="940342"/>
      </dsp:txXfrm>
    </dsp:sp>
    <dsp:sp modelId="{07329ECB-20E6-4B14-986D-9EA291984C5F}">
      <dsp:nvSpPr>
        <dsp:cNvPr id="0" name=""/>
        <dsp:cNvSpPr/>
      </dsp:nvSpPr>
      <dsp:spPr>
        <a:xfrm>
          <a:off x="3760339" y="1458020"/>
          <a:ext cx="3687858" cy="9988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827FBA-18BB-45DD-95A8-62E548E638E8}">
      <dsp:nvSpPr>
        <dsp:cNvPr id="0" name=""/>
        <dsp:cNvSpPr/>
      </dsp:nvSpPr>
      <dsp:spPr>
        <a:xfrm>
          <a:off x="3935117" y="1624059"/>
          <a:ext cx="3687858" cy="9988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Low-Fidelity Prototyping</a:t>
          </a:r>
        </a:p>
      </dsp:txBody>
      <dsp:txXfrm>
        <a:off x="3964372" y="1653314"/>
        <a:ext cx="3629348" cy="940342"/>
      </dsp:txXfrm>
    </dsp:sp>
    <dsp:sp modelId="{06C81D6A-3919-4584-8555-8120F2E759DA}">
      <dsp:nvSpPr>
        <dsp:cNvPr id="0" name=""/>
        <dsp:cNvSpPr/>
      </dsp:nvSpPr>
      <dsp:spPr>
        <a:xfrm>
          <a:off x="462113" y="2914353"/>
          <a:ext cx="1932772"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34DB01-B94B-4A8C-AFA5-595962EF375C}">
      <dsp:nvSpPr>
        <dsp:cNvPr id="0" name=""/>
        <dsp:cNvSpPr/>
      </dsp:nvSpPr>
      <dsp:spPr>
        <a:xfrm>
          <a:off x="636890" y="3080391"/>
          <a:ext cx="1932772"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Storyboarding</a:t>
          </a:r>
        </a:p>
      </dsp:txBody>
      <dsp:txXfrm>
        <a:off x="666145" y="3109646"/>
        <a:ext cx="1874262" cy="940342"/>
      </dsp:txXfrm>
    </dsp:sp>
    <dsp:sp modelId="{AE2B1251-F217-4575-B1AB-ABF1A5CF23AA}">
      <dsp:nvSpPr>
        <dsp:cNvPr id="0" name=""/>
        <dsp:cNvSpPr/>
      </dsp:nvSpPr>
      <dsp:spPr>
        <a:xfrm>
          <a:off x="2744440" y="2914353"/>
          <a:ext cx="1572996"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60EC2-3612-4BB4-967B-BAF66DE7F3BE}">
      <dsp:nvSpPr>
        <dsp:cNvPr id="0" name=""/>
        <dsp:cNvSpPr/>
      </dsp:nvSpPr>
      <dsp:spPr>
        <a:xfrm>
          <a:off x="2919217" y="3080391"/>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Sketching</a:t>
          </a:r>
        </a:p>
      </dsp:txBody>
      <dsp:txXfrm>
        <a:off x="2948472" y="3109646"/>
        <a:ext cx="1514486" cy="940342"/>
      </dsp:txXfrm>
    </dsp:sp>
    <dsp:sp modelId="{CB8F876A-3135-42B7-9E6C-B104B93D15DB}">
      <dsp:nvSpPr>
        <dsp:cNvPr id="0" name=""/>
        <dsp:cNvSpPr/>
      </dsp:nvSpPr>
      <dsp:spPr>
        <a:xfrm>
          <a:off x="4666991" y="2914353"/>
          <a:ext cx="1572996"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798349-9DE8-4651-9D2D-CFA97156F93A}">
      <dsp:nvSpPr>
        <dsp:cNvPr id="0" name=""/>
        <dsp:cNvSpPr/>
      </dsp:nvSpPr>
      <dsp:spPr>
        <a:xfrm>
          <a:off x="4841768" y="3080391"/>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t>Clickable Wireframes</a:t>
          </a:r>
          <a:endParaRPr lang="en-IN" sz="2000" b="1" kern="1200" dirty="0"/>
        </a:p>
      </dsp:txBody>
      <dsp:txXfrm>
        <a:off x="4871023" y="3109646"/>
        <a:ext cx="1514486" cy="940342"/>
      </dsp:txXfrm>
    </dsp:sp>
    <dsp:sp modelId="{E1965020-1A18-490A-9D50-AE9926C04665}">
      <dsp:nvSpPr>
        <dsp:cNvPr id="0" name=""/>
        <dsp:cNvSpPr/>
      </dsp:nvSpPr>
      <dsp:spPr>
        <a:xfrm>
          <a:off x="6589542" y="2914353"/>
          <a:ext cx="2234331"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44E67E-D0F3-4534-B0AC-EB1E4BCA3AF7}">
      <dsp:nvSpPr>
        <dsp:cNvPr id="0" name=""/>
        <dsp:cNvSpPr/>
      </dsp:nvSpPr>
      <dsp:spPr>
        <a:xfrm>
          <a:off x="6764320" y="3080391"/>
          <a:ext cx="2234331"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Prototyping with index cards</a:t>
          </a:r>
        </a:p>
      </dsp:txBody>
      <dsp:txXfrm>
        <a:off x="6793575" y="3109646"/>
        <a:ext cx="2175821" cy="940342"/>
      </dsp:txXfrm>
    </dsp:sp>
    <dsp:sp modelId="{320AB4BB-F1B8-49B1-BB78-ECA3148B5ABF}">
      <dsp:nvSpPr>
        <dsp:cNvPr id="0" name=""/>
        <dsp:cNvSpPr/>
      </dsp:nvSpPr>
      <dsp:spPr>
        <a:xfrm>
          <a:off x="9173428" y="2914353"/>
          <a:ext cx="1572996" cy="9988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991E9-3164-4E0A-BB70-122412C75FDA}">
      <dsp:nvSpPr>
        <dsp:cNvPr id="0" name=""/>
        <dsp:cNvSpPr/>
      </dsp:nvSpPr>
      <dsp:spPr>
        <a:xfrm>
          <a:off x="9348206" y="3080391"/>
          <a:ext cx="1572996" cy="9988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a:t>Wizard of Oz.</a:t>
          </a:r>
          <a:endParaRPr lang="en-IN" sz="2000" b="1" kern="1200" dirty="0"/>
        </a:p>
      </dsp:txBody>
      <dsp:txXfrm>
        <a:off x="9377461" y="3109646"/>
        <a:ext cx="1514486" cy="940342"/>
      </dsp:txXfrm>
    </dsp:sp>
    <dsp:sp modelId="{93B0DD75-0EDE-4D55-BEA3-0640A33C1592}">
      <dsp:nvSpPr>
        <dsp:cNvPr id="0" name=""/>
        <dsp:cNvSpPr/>
      </dsp:nvSpPr>
      <dsp:spPr>
        <a:xfrm>
          <a:off x="7797753" y="1458020"/>
          <a:ext cx="3205813" cy="9988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4AAC7-2F3F-4B1D-93B4-D297A1F08346}">
      <dsp:nvSpPr>
        <dsp:cNvPr id="0" name=""/>
        <dsp:cNvSpPr/>
      </dsp:nvSpPr>
      <dsp:spPr>
        <a:xfrm>
          <a:off x="7972530" y="1624059"/>
          <a:ext cx="3205813" cy="9988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High-Fidelity Prototyping</a:t>
          </a:r>
        </a:p>
      </dsp:txBody>
      <dsp:txXfrm>
        <a:off x="8001785" y="1653314"/>
        <a:ext cx="3147303" cy="9403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B8F35-73A6-41C9-86E9-11CE927B6B58}" type="datetimeFigureOut">
              <a:rPr lang="en-US" smtClean="0"/>
              <a:t>11/12/2025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2A158-4768-412B-B84E-36AAF74B40B9}" type="slidenum">
              <a:rPr lang="en-US" smtClean="0"/>
              <a:t>‹#›</a:t>
            </a:fld>
            <a:endParaRPr lang="en-US"/>
          </a:p>
        </p:txBody>
      </p:sp>
    </p:spTree>
    <p:extLst>
      <p:ext uri="{BB962C8B-B14F-4D97-AF65-F5344CB8AC3E}">
        <p14:creationId xmlns:p14="http://schemas.microsoft.com/office/powerpoint/2010/main" val="127658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04CA91-3CD2-43DC-9594-2A703B8CA092}" type="datetime4">
              <a:rPr lang="en-US" smtClean="0"/>
              <a:t>November 12, 2025</a:t>
            </a:fld>
            <a:endParaRPr lang="en-US"/>
          </a:p>
        </p:txBody>
      </p:sp>
      <p:sp>
        <p:nvSpPr>
          <p:cNvPr id="5" name="Footer Placeholder 4"/>
          <p:cNvSpPr>
            <a:spLocks noGrp="1"/>
          </p:cNvSpPr>
          <p:nvPr>
            <p:ph type="ftr" sz="quarter" idx="11"/>
          </p:nvPr>
        </p:nvSpPr>
        <p:spPr>
          <a:xfrm>
            <a:off x="2235200" y="6351495"/>
            <a:ext cx="6705600" cy="365125"/>
          </a:xfrm>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Tree>
    <p:extLst>
      <p:ext uri="{BB962C8B-B14F-4D97-AF65-F5344CB8AC3E}">
        <p14:creationId xmlns:p14="http://schemas.microsoft.com/office/powerpoint/2010/main" val="383404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737600" y="6340476"/>
            <a:ext cx="1828800" cy="365125"/>
          </a:xfrm>
        </p:spPr>
        <p:txBody>
          <a:bodyPr/>
          <a:lstStyle/>
          <a:p>
            <a:fld id="{F6C643BA-ACA1-44BF-9071-763295A35907}"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a:t>
            </a:fld>
            <a:endParaRPr lang="en-US" dirty="0"/>
          </a:p>
        </p:txBody>
      </p:sp>
      <p:cxnSp>
        <p:nvCxnSpPr>
          <p:cNvPr id="8" name="Straight Connector 7"/>
          <p:cNvCxnSpPr/>
          <p:nvPr userDrawn="1"/>
        </p:nvCxnSpPr>
        <p:spPr>
          <a:xfrm>
            <a:off x="0"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32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5BE5B-515E-412D-86C2-B1F3269CA20F}"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405229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A6B425-E75E-409A-BFE4-FB635A7355EA}" type="datetime4">
              <a:rPr lang="en-US" smtClean="0"/>
              <a:t>November 12,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67975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1D5381-EE49-4A38-9972-518E5CC5FFAB}" type="datetime4">
              <a:rPr lang="en-US" smtClean="0"/>
              <a:t>November 12, 2025</a:t>
            </a:fld>
            <a:endParaRPr lang="en-US"/>
          </a:p>
        </p:txBody>
      </p:sp>
      <p:sp>
        <p:nvSpPr>
          <p:cNvPr id="8" name="Footer Placeholder 7"/>
          <p:cNvSpPr>
            <a:spLocks noGrp="1"/>
          </p:cNvSpPr>
          <p:nvPr>
            <p:ph type="ftr" sz="quarter" idx="11"/>
          </p:nvPr>
        </p:nvSpPr>
        <p:spPr/>
        <p:txBody>
          <a:bodyPr/>
          <a:lstStyle/>
          <a:p>
            <a:r>
              <a:rPr lang="en-US"/>
              <a:t>Department of Computer Science &amp; Engineering, VNRVJIET, Hyderabad</a:t>
            </a:r>
          </a:p>
        </p:txBody>
      </p:sp>
      <p:sp>
        <p:nvSpPr>
          <p:cNvPr id="9" name="Slide Number Placeholder 8"/>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6412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9C1254-C0BA-4195-834D-EBBB9ACEF963}" type="datetime4">
              <a:rPr lang="en-US" smtClean="0"/>
              <a:t>November 12, 2025</a:t>
            </a:fld>
            <a:endParaRPr lang="en-US"/>
          </a:p>
        </p:txBody>
      </p:sp>
      <p:sp>
        <p:nvSpPr>
          <p:cNvPr id="4" name="Footer Placeholder 3"/>
          <p:cNvSpPr>
            <a:spLocks noGrp="1"/>
          </p:cNvSpPr>
          <p:nvPr>
            <p:ph type="ftr" sz="quarter" idx="11"/>
          </p:nvPr>
        </p:nvSpPr>
        <p:spPr/>
        <p:txBody>
          <a:bodyPr/>
          <a:lstStyle/>
          <a:p>
            <a:r>
              <a:rPr lang="en-US"/>
              <a:t>Department of Computer Science &amp; Engineering, VNRVJIET, Hyderabad</a:t>
            </a:r>
          </a:p>
        </p:txBody>
      </p:sp>
      <p:sp>
        <p:nvSpPr>
          <p:cNvPr id="5" name="Slide Number Placeholder 4"/>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41700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E43DD-DC4C-4B08-A97C-A1AF54666E5E}" type="datetime4">
              <a:rPr lang="en-US" smtClean="0"/>
              <a:t>November 12, 2025</a:t>
            </a:fld>
            <a:endParaRPr lang="en-US"/>
          </a:p>
        </p:txBody>
      </p:sp>
      <p:sp>
        <p:nvSpPr>
          <p:cNvPr id="3" name="Footer Placeholder 2"/>
          <p:cNvSpPr>
            <a:spLocks noGrp="1"/>
          </p:cNvSpPr>
          <p:nvPr>
            <p:ph type="ftr" sz="quarter" idx="11"/>
          </p:nvPr>
        </p:nvSpPr>
        <p:spPr/>
        <p:txBody>
          <a:bodyPr/>
          <a:lstStyle/>
          <a:p>
            <a:r>
              <a:rPr lang="en-US"/>
              <a:t>Department of Computer Science &amp; Engineering, VNRVJIET, Hyderabad</a:t>
            </a:r>
          </a:p>
        </p:txBody>
      </p:sp>
      <p:sp>
        <p:nvSpPr>
          <p:cNvPr id="4" name="Slide Number Placeholder 3"/>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0524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0CE188-F664-4B0D-8AC6-20A184CAFF41}" type="datetime4">
              <a:rPr lang="en-US" smtClean="0"/>
              <a:t>November 12,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301106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B2588-DF27-44BC-A482-328866C3420F}" type="datetime4">
              <a:rPr lang="en-US" smtClean="0"/>
              <a:t>November 12, 2025</a:t>
            </a:fld>
            <a:endParaRPr lang="en-US"/>
          </a:p>
        </p:txBody>
      </p:sp>
      <p:sp>
        <p:nvSpPr>
          <p:cNvPr id="6" name="Footer Placeholder 5"/>
          <p:cNvSpPr>
            <a:spLocks noGrp="1"/>
          </p:cNvSpPr>
          <p:nvPr>
            <p:ph type="ftr" sz="quarter" idx="11"/>
          </p:nvPr>
        </p:nvSpPr>
        <p:spPr/>
        <p:txBody>
          <a:bodyPr/>
          <a:lstStyle/>
          <a:p>
            <a:r>
              <a:rPr lang="en-US"/>
              <a:t>Department of Computer Science &amp; Engineering, VNRVJIET, Hyderabad</a:t>
            </a:r>
          </a:p>
        </p:txBody>
      </p:sp>
      <p:sp>
        <p:nvSpPr>
          <p:cNvPr id="7" name="Slide Number Placeholder 6"/>
          <p:cNvSpPr>
            <a:spLocks noGrp="1"/>
          </p:cNvSpPr>
          <p:nvPr>
            <p:ph type="sldNum" sz="quarter" idx="12"/>
          </p:nvPr>
        </p:nvSpPr>
        <p:spPr/>
        <p:txBody>
          <a:bodyPr/>
          <a:lstStyle/>
          <a:p>
            <a:fld id="{C4FA3F07-B4E9-4FEB-BC07-B9713C186F28}" type="slidenum">
              <a:rPr lang="en-US" smtClean="0"/>
              <a:t>‹#›</a:t>
            </a:fld>
            <a:endParaRPr lang="en-US"/>
          </a:p>
        </p:txBody>
      </p:sp>
    </p:spTree>
    <p:extLst>
      <p:ext uri="{BB962C8B-B14F-4D97-AF65-F5344CB8AC3E}">
        <p14:creationId xmlns:p14="http://schemas.microsoft.com/office/powerpoint/2010/main" val="2838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5976" y="6324600"/>
            <a:ext cx="12192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203200" y="350838"/>
            <a:ext cx="10464800" cy="8683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06400" y="1371600"/>
            <a:ext cx="112776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839200" y="6340476"/>
            <a:ext cx="1727200" cy="365125"/>
          </a:xfrm>
          <a:prstGeom prst="rect">
            <a:avLst/>
          </a:prstGeom>
        </p:spPr>
        <p:txBody>
          <a:bodyPr vert="horz" lIns="91440" tIns="45720" rIns="91440" bIns="45720" rtlCol="0" anchor="ctr"/>
          <a:lstStyle>
            <a:lvl1pPr algn="l">
              <a:defRPr sz="1100">
                <a:solidFill>
                  <a:schemeClr val="bg1"/>
                </a:solidFill>
              </a:defRPr>
            </a:lvl1pPr>
          </a:lstStyle>
          <a:p>
            <a:fld id="{D7464B53-3DD9-4B20-8321-AE9834B07E10}" type="datetime4">
              <a:rPr lang="en-US" smtClean="0"/>
              <a:t>November 12, 2025</a:t>
            </a:fld>
            <a:endParaRPr lang="en-US" dirty="0"/>
          </a:p>
        </p:txBody>
      </p:sp>
      <p:sp>
        <p:nvSpPr>
          <p:cNvPr id="5" name="Footer Placeholder 4"/>
          <p:cNvSpPr>
            <a:spLocks noGrp="1"/>
          </p:cNvSpPr>
          <p:nvPr>
            <p:ph type="ftr" sz="quarter" idx="3"/>
          </p:nvPr>
        </p:nvSpPr>
        <p:spPr>
          <a:xfrm>
            <a:off x="2032000" y="6351495"/>
            <a:ext cx="6705600" cy="365125"/>
          </a:xfrm>
          <a:prstGeom prst="rect">
            <a:avLst/>
          </a:prstGeom>
        </p:spPr>
        <p:txBody>
          <a:bodyPr vert="horz" lIns="91440" tIns="45720" rIns="91440" bIns="45720" rtlCol="0" anchor="ctr"/>
          <a:lstStyle>
            <a:lvl1pPr algn="ctr">
              <a:defRPr sz="1100">
                <a:solidFill>
                  <a:schemeClr val="bg1"/>
                </a:solidFill>
              </a:defRPr>
            </a:lvl1pPr>
          </a:lstStyle>
          <a:p>
            <a:r>
              <a:rPr lang="en-US"/>
              <a:t>Department of Computer Science &amp; Engineering, VNRVJIET, Hyderabad</a:t>
            </a:r>
            <a:endParaRPr lang="en-US" dirty="0"/>
          </a:p>
        </p:txBody>
      </p:sp>
      <p:sp>
        <p:nvSpPr>
          <p:cNvPr id="6" name="Slide Number Placeholder 5"/>
          <p:cNvSpPr>
            <a:spLocks noGrp="1"/>
          </p:cNvSpPr>
          <p:nvPr>
            <p:ph type="sldNum" sz="quarter" idx="4"/>
          </p:nvPr>
        </p:nvSpPr>
        <p:spPr>
          <a:xfrm>
            <a:off x="10668000" y="6340476"/>
            <a:ext cx="1016000" cy="365125"/>
          </a:xfrm>
          <a:prstGeom prst="rect">
            <a:avLst/>
          </a:prstGeom>
        </p:spPr>
        <p:txBody>
          <a:bodyPr vert="horz" lIns="0" tIns="45720" rIns="91440" bIns="45720" rtlCol="0" anchor="ctr"/>
          <a:lstStyle>
            <a:lvl1pPr algn="r">
              <a:defRPr sz="1100">
                <a:solidFill>
                  <a:schemeClr val="bg1"/>
                </a:solidFill>
              </a:defRPr>
            </a:lvl1pPr>
          </a:lstStyle>
          <a:p>
            <a:fld id="{C4FA3F07-B4E9-4FEB-BC07-B9713C186F28}" type="slidenum">
              <a:rPr lang="en-US" smtClean="0"/>
              <a:pPr/>
              <a:t>‹#›</a:t>
            </a:fld>
            <a:endParaRPr lang="en-US" dirty="0"/>
          </a:p>
        </p:txBody>
      </p:sp>
      <p:sp>
        <p:nvSpPr>
          <p:cNvPr id="7" name="Rectangle 6"/>
          <p:cNvSpPr/>
          <p:nvPr userDrawn="1"/>
        </p:nvSpPr>
        <p:spPr>
          <a:xfrm>
            <a:off x="0" y="0"/>
            <a:ext cx="121920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7"/>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68000" y="428673"/>
            <a:ext cx="1117600" cy="75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45035" y="6351495"/>
            <a:ext cx="164253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userDrawn="1"/>
        </p:nvCxnSpPr>
        <p:spPr>
          <a:xfrm>
            <a:off x="5976" y="1219200"/>
            <a:ext cx="12192000" cy="0"/>
          </a:xfrm>
          <a:prstGeom prst="line">
            <a:avLst/>
          </a:prstGeom>
          <a:ln w="508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05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282575" indent="-282575"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2pPr>
      <a:lvl3pPr marL="1089025" indent="-174625"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3pPr>
      <a:lvl4pPr marL="15462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4pPr>
      <a:lvl5pPr marL="2003425"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figma.com/prototyping/" TargetMode="External"/><Relationship Id="rId2" Type="http://schemas.openxmlformats.org/officeDocument/2006/relationships/hyperlink" Target="https://www.figma.com/"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adobe.com/creativecloud/business/enterprise/xd-prototypes.html" TargetMode="External"/><Relationship Id="rId2" Type="http://schemas.openxmlformats.org/officeDocument/2006/relationships/hyperlink" Target="https://www.adobe.com/products/xd/"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ketch.com/docs/prototyping/adding-hotspots/" TargetMode="External"/><Relationship Id="rId2" Type="http://schemas.openxmlformats.org/officeDocument/2006/relationships/hyperlink" Target="https://www.sketch.com/"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sketch.com/docs/prototyping/" TargetMode="External"/><Relationship Id="rId4" Type="http://schemas.openxmlformats.org/officeDocument/2006/relationships/hyperlink" Target="https://www.sketch.com/docs/prototyping/using-starting-points/#setting-a-start-point"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framer.com/layout/" TargetMode="External"/><Relationship Id="rId7" Type="http://schemas.openxmlformats.org/officeDocument/2006/relationships/image" Target="../media/image34.png"/><Relationship Id="rId2" Type="http://schemas.openxmlformats.org/officeDocument/2006/relationships/hyperlink" Target="https://www.framer.com/" TargetMode="External"/><Relationship Id="rId1" Type="http://schemas.openxmlformats.org/officeDocument/2006/relationships/slideLayout" Target="../slideLayouts/slideLayout2.xml"/><Relationship Id="rId6" Type="http://schemas.openxmlformats.org/officeDocument/2006/relationships/hyperlink" Target="https://www.youtube.com/watch?v=Ry9XQpy9ATI&amp;t=233s" TargetMode="External"/><Relationship Id="rId5" Type="http://schemas.openxmlformats.org/officeDocument/2006/relationships/hyperlink" Target="https://www.framer.com/support/using-framer/magic-motion/" TargetMode="External"/><Relationship Id="rId4" Type="http://schemas.openxmlformats.org/officeDocument/2006/relationships/hyperlink" Target="https://www.framer.com/component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protopie.i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roto.i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fluidui.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velapp.com/user-testing/" TargetMode="External"/><Relationship Id="rId2" Type="http://schemas.openxmlformats.org/officeDocument/2006/relationships/hyperlink" Target="https://marvelapp.com/"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uxpin.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3200400" y="2667001"/>
            <a:ext cx="5715000" cy="2000251"/>
          </a:xfrm>
          <a:effectLst/>
        </p:spPr>
        <p:txBody>
          <a:bodyPr anchor="b">
            <a:normAutofit fontScale="90000"/>
          </a:bodyPr>
          <a:lstStyle/>
          <a:p>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800" b="1" dirty="0">
                <a:solidFill>
                  <a:srgbClr val="002060"/>
                </a:solidFill>
              </a:rPr>
            </a:br>
            <a:br>
              <a:rPr lang="en-US" sz="2400" b="1" i="1" dirty="0">
                <a:solidFill>
                  <a:srgbClr val="002060"/>
                </a:solidFill>
              </a:rPr>
            </a:br>
            <a:br>
              <a:rPr lang="en-US" sz="2400" b="1" i="1" dirty="0">
                <a:solidFill>
                  <a:srgbClr val="002060"/>
                </a:solidFill>
              </a:rPr>
            </a:br>
            <a:br>
              <a:rPr lang="en-US" sz="2400" b="1" i="1" dirty="0">
                <a:solidFill>
                  <a:srgbClr val="002060"/>
                </a:solidFill>
              </a:rPr>
            </a:br>
            <a:br>
              <a:rPr lang="en-US" sz="2400" b="1" i="1" dirty="0">
                <a:solidFill>
                  <a:srgbClr val="002060"/>
                </a:solidFill>
                <a:latin typeface="Adobe Arabic" pitchFamily="18" charset="-78"/>
                <a:cs typeface="Adobe Arabic" pitchFamily="18" charset="-78"/>
              </a:rPr>
            </a:br>
            <a:r>
              <a:rPr lang="en-US" sz="2200" b="1" i="1" dirty="0">
                <a:solidFill>
                  <a:srgbClr val="002060"/>
                </a:solidFill>
                <a:latin typeface="+mn-lt"/>
                <a:ea typeface="+mn-ea"/>
                <a:cs typeface="Adobe Arabic" pitchFamily="18" charset="-78"/>
              </a:rPr>
              <a:t>Department of </a:t>
            </a:r>
            <a:r>
              <a:rPr lang="en-IN" sz="2200" b="1" i="1" dirty="0">
                <a:solidFill>
                  <a:srgbClr val="002060"/>
                </a:solidFill>
                <a:latin typeface="+mn-lt"/>
                <a:ea typeface="+mn-ea"/>
                <a:cs typeface="Adobe Arabic" pitchFamily="18" charset="-78"/>
              </a:rPr>
              <a:t>Computer Science &amp; Business Systems</a:t>
            </a:r>
            <a:br>
              <a:rPr lang="en-US" sz="2700" b="1" i="1" dirty="0">
                <a:solidFill>
                  <a:srgbClr val="002060"/>
                </a:solidFill>
                <a:latin typeface="Adobe Arabic" pitchFamily="18" charset="-78"/>
                <a:cs typeface="Adobe Arabic" pitchFamily="18" charset="-78"/>
              </a:rPr>
            </a:br>
            <a:br>
              <a:rPr lang="en-US" sz="2700" b="1" dirty="0">
                <a:solidFill>
                  <a:srgbClr val="002060"/>
                </a:solidFill>
                <a:latin typeface="Adobe Arabic" pitchFamily="18" charset="-78"/>
                <a:cs typeface="Adobe Arabic" pitchFamily="18" charset="-78"/>
              </a:rPr>
            </a:br>
            <a:br>
              <a:rPr lang="en-US" sz="2200" b="1" dirty="0">
                <a:solidFill>
                  <a:srgbClr val="C00000"/>
                </a:solidFill>
                <a:ea typeface="+mn-ea"/>
                <a:cs typeface="Adobe Arabic" pitchFamily="18" charset="-78"/>
              </a:rPr>
            </a:br>
            <a:r>
              <a:rPr lang="en-US" sz="2200" b="1" dirty="0">
                <a:solidFill>
                  <a:srgbClr val="C00000"/>
                </a:solidFill>
                <a:latin typeface="+mn-lt"/>
                <a:ea typeface="+mn-ea"/>
                <a:cs typeface="+mn-cs"/>
              </a:rPr>
              <a:t>SUBJECT: Usability Design of Software Applications</a:t>
            </a:r>
            <a:br>
              <a:rPr lang="en-US" sz="2200" b="1" dirty="0">
                <a:solidFill>
                  <a:srgbClr val="C00000"/>
                </a:solidFill>
                <a:latin typeface="+mn-lt"/>
                <a:ea typeface="+mn-ea"/>
                <a:cs typeface="+mn-cs"/>
              </a:rPr>
            </a:br>
            <a:r>
              <a:rPr lang="en-US" sz="1800" b="1" dirty="0">
                <a:solidFill>
                  <a:schemeClr val="tx1">
                    <a:lumMod val="50000"/>
                    <a:lumOff val="50000"/>
                  </a:schemeClr>
                </a:solidFill>
                <a:latin typeface="+mn-lt"/>
                <a:ea typeface="+mn-ea"/>
                <a:cs typeface="+mn-cs"/>
              </a:rPr>
              <a:t>Subject Code: </a:t>
            </a:r>
            <a:br>
              <a:rPr lang="en-US" sz="1800" dirty="0">
                <a:solidFill>
                  <a:schemeClr val="accent2"/>
                </a:solidFill>
                <a:latin typeface="+mn-lt"/>
              </a:rPr>
            </a:br>
            <a:br>
              <a:rPr lang="en-US" sz="2400" b="1" dirty="0">
                <a:solidFill>
                  <a:schemeClr val="accent2"/>
                </a:solidFill>
              </a:rPr>
            </a:br>
            <a:r>
              <a:rPr lang="en-US" sz="2000" b="1" i="1" dirty="0">
                <a:latin typeface="+mn-lt"/>
              </a:rPr>
              <a:t>Topic Name: </a:t>
            </a:r>
            <a:r>
              <a:rPr lang="en-IN" sz="2000" b="1" dirty="0">
                <a:solidFill>
                  <a:srgbClr val="000000"/>
                </a:solidFill>
                <a:effectLst/>
                <a:latin typeface="Times New Roman" panose="02020603050405020304" pitchFamily="18" charset="0"/>
                <a:ea typeface="Times New Roman" panose="02020603050405020304" pitchFamily="18" charset="0"/>
              </a:rPr>
              <a:t>Development and Prototyping</a:t>
            </a:r>
            <a:br>
              <a:rPr lang="en-US" sz="2000" b="1" i="1" dirty="0">
                <a:latin typeface="+mn-lt"/>
              </a:rPr>
            </a:br>
            <a:r>
              <a:rPr lang="en-US" sz="2000" b="1" i="1" dirty="0">
                <a:latin typeface="+mn-lt"/>
              </a:rPr>
              <a:t>IV year, Sec: A</a:t>
            </a:r>
            <a:br>
              <a:rPr lang="en-US" sz="2700" b="1" i="1" dirty="0"/>
            </a:br>
            <a:endParaRPr lang="en-US" sz="2700" b="1" i="1" dirty="0"/>
          </a:p>
        </p:txBody>
      </p:sp>
      <p:sp>
        <p:nvSpPr>
          <p:cNvPr id="3" name="Subtitle 2"/>
          <p:cNvSpPr>
            <a:spLocks noGrp="1"/>
          </p:cNvSpPr>
          <p:nvPr>
            <p:ph type="subTitle" idx="1"/>
          </p:nvPr>
        </p:nvSpPr>
        <p:spPr>
          <a:xfrm>
            <a:off x="3848100" y="4343400"/>
            <a:ext cx="4419600" cy="1752600"/>
          </a:xfrm>
        </p:spPr>
        <p:txBody>
          <a:bodyPr anchor="b">
            <a:normAutofit/>
          </a:bodyPr>
          <a:lstStyle/>
          <a:p>
            <a:r>
              <a:rPr lang="en-US" sz="1600" b="1" dirty="0">
                <a:solidFill>
                  <a:schemeClr val="tx1">
                    <a:lumMod val="50000"/>
                    <a:lumOff val="50000"/>
                  </a:schemeClr>
                </a:solidFill>
              </a:rPr>
              <a:t>Bhagya Rekha Konkepudi</a:t>
            </a:r>
          </a:p>
          <a:p>
            <a:r>
              <a:rPr lang="en-US" sz="1600" b="1" dirty="0">
                <a:solidFill>
                  <a:schemeClr val="tx1">
                    <a:lumMod val="50000"/>
                    <a:lumOff val="50000"/>
                  </a:schemeClr>
                </a:solidFill>
              </a:rPr>
              <a:t>Assistant Professor</a:t>
            </a:r>
          </a:p>
          <a:p>
            <a:r>
              <a:rPr lang="en-US" sz="1600" b="1" i="1" dirty="0">
                <a:solidFill>
                  <a:schemeClr val="tx1">
                    <a:lumMod val="50000"/>
                    <a:lumOff val="50000"/>
                  </a:schemeClr>
                </a:solidFill>
              </a:rPr>
              <a:t>Email: bhagyarekha_k@vnrvjiet.in</a:t>
            </a:r>
          </a:p>
          <a:p>
            <a:r>
              <a:rPr lang="en-US" sz="1600" b="1" i="1" dirty="0">
                <a:solidFill>
                  <a:srgbClr val="002060"/>
                </a:solidFill>
              </a:rPr>
              <a:t>&lt;Web link of your created resource if any&gt;</a:t>
            </a:r>
          </a:p>
          <a:p>
            <a:endParaRPr lang="en-US" sz="1600" b="1" dirty="0">
              <a:solidFill>
                <a:srgbClr val="002060"/>
              </a:solidFill>
            </a:endParaRPr>
          </a:p>
        </p:txBody>
      </p:sp>
      <p:sp>
        <p:nvSpPr>
          <p:cNvPr id="4" name="Date Placeholder 3"/>
          <p:cNvSpPr>
            <a:spLocks noGrp="1"/>
          </p:cNvSpPr>
          <p:nvPr>
            <p:ph type="dt" sz="half" idx="10"/>
          </p:nvPr>
        </p:nvSpPr>
        <p:spPr/>
        <p:txBody>
          <a:bodyPr/>
          <a:lstStyle/>
          <a:p>
            <a:fld id="{61ABBBE7-7FE9-43B2-ADB9-BE203480941E}" type="datetime4">
              <a:rPr lang="en-US" smtClean="0"/>
              <a:t>November 12, 2025</a:t>
            </a:fld>
            <a:endParaRPr lang="en-US" dirty="0"/>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4"/>
          </p:nvPr>
        </p:nvSpPr>
        <p:spPr>
          <a:xfrm>
            <a:off x="9525000" y="6340476"/>
            <a:ext cx="762000" cy="365125"/>
          </a:xfrm>
        </p:spPr>
        <p:txBody>
          <a:bodyPr/>
          <a:lstStyle/>
          <a:p>
            <a:fld id="{C4FA3F07-B4E9-4FEB-BC07-B9713C186F28}" type="slidenum">
              <a:rPr lang="en-US" smtClean="0"/>
              <a:t>1</a:t>
            </a:fld>
            <a:endParaRPr lang="en-US"/>
          </a:p>
        </p:txBody>
      </p:sp>
      <p:sp>
        <p:nvSpPr>
          <p:cNvPr id="7" name="Rectangle 6"/>
          <p:cNvSpPr/>
          <p:nvPr/>
        </p:nvSpPr>
        <p:spPr>
          <a:xfrm>
            <a:off x="1752600" y="381001"/>
            <a:ext cx="7848600" cy="830997"/>
          </a:xfrm>
          <a:prstGeom prst="rect">
            <a:avLst/>
          </a:prstGeom>
        </p:spPr>
        <p:txBody>
          <a:bodyPr wrap="square">
            <a:spAutoFit/>
          </a:bodyPr>
          <a:lstStyle/>
          <a:p>
            <a:pPr algn="ctr"/>
            <a:r>
              <a:rPr lang="en-US" sz="2400" b="1" dirty="0" err="1">
                <a:solidFill>
                  <a:srgbClr val="C00000"/>
                </a:solidFill>
                <a:latin typeface="+mj-lt"/>
              </a:rPr>
              <a:t>Vallurupalli</a:t>
            </a:r>
            <a:r>
              <a:rPr lang="en-US" sz="2400" b="1" dirty="0">
                <a:solidFill>
                  <a:srgbClr val="C00000"/>
                </a:solidFill>
                <a:latin typeface="+mj-lt"/>
              </a:rPr>
              <a:t>  </a:t>
            </a:r>
            <a:r>
              <a:rPr lang="en-US" sz="2400" b="1" dirty="0" err="1">
                <a:solidFill>
                  <a:srgbClr val="C00000"/>
                </a:solidFill>
                <a:latin typeface="+mj-lt"/>
              </a:rPr>
              <a:t>Nageswara</a:t>
            </a:r>
            <a:r>
              <a:rPr lang="en-US" sz="2400" b="1" dirty="0">
                <a:solidFill>
                  <a:srgbClr val="C00000"/>
                </a:solidFill>
                <a:latin typeface="+mj-lt"/>
              </a:rPr>
              <a:t> Rao </a:t>
            </a:r>
            <a:r>
              <a:rPr lang="en-US" sz="2400" b="1" dirty="0" err="1">
                <a:solidFill>
                  <a:srgbClr val="C00000"/>
                </a:solidFill>
                <a:latin typeface="+mj-lt"/>
              </a:rPr>
              <a:t>Vignana</a:t>
            </a:r>
            <a:r>
              <a:rPr lang="en-US" sz="2400" b="1" dirty="0">
                <a:solidFill>
                  <a:srgbClr val="C00000"/>
                </a:solidFill>
                <a:latin typeface="+mj-lt"/>
              </a:rPr>
              <a:t> </a:t>
            </a:r>
            <a:r>
              <a:rPr lang="en-US" sz="2400" b="1" dirty="0" err="1">
                <a:solidFill>
                  <a:srgbClr val="C00000"/>
                </a:solidFill>
                <a:latin typeface="+mj-lt"/>
              </a:rPr>
              <a:t>Jyothi</a:t>
            </a:r>
            <a:r>
              <a:rPr lang="en-US" sz="2400" b="1" dirty="0">
                <a:solidFill>
                  <a:srgbClr val="C00000"/>
                </a:solidFill>
                <a:latin typeface="+mj-lt"/>
              </a:rPr>
              <a:t> Institute of Engineering &amp;Technology</a:t>
            </a:r>
            <a:endParaRPr lang="en-US" sz="2400" b="1" dirty="0">
              <a:latin typeface="+mj-lt"/>
            </a:endParaRPr>
          </a:p>
        </p:txBody>
      </p:sp>
      <p:cxnSp>
        <p:nvCxnSpPr>
          <p:cNvPr id="9" name="Straight Connector 8"/>
          <p:cNvCxnSpPr/>
          <p:nvPr/>
        </p:nvCxnSpPr>
        <p:spPr>
          <a:xfrm>
            <a:off x="3505200" y="3505200"/>
            <a:ext cx="5105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221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8E8FAD-92E3-DA10-C7D6-3D996426DAFB}"/>
              </a:ext>
            </a:extLst>
          </p:cNvPr>
          <p:cNvSpPr>
            <a:spLocks noGrp="1"/>
          </p:cNvSpPr>
          <p:nvPr>
            <p:ph type="title"/>
          </p:nvPr>
        </p:nvSpPr>
        <p:spPr/>
        <p:txBody>
          <a:bodyPr/>
          <a:lstStyle/>
          <a:p>
            <a:r>
              <a:rPr lang="en-IN" dirty="0"/>
              <a:t>Task Flow Detailing for the project</a:t>
            </a:r>
          </a:p>
        </p:txBody>
      </p:sp>
      <p:sp>
        <p:nvSpPr>
          <p:cNvPr id="8" name="Content Placeholder 7">
            <a:extLst>
              <a:ext uri="{FF2B5EF4-FFF2-40B4-BE49-F238E27FC236}">
                <a16:creationId xmlns:a16="http://schemas.microsoft.com/office/drawing/2014/main" id="{8C63933F-CD49-C7BD-75CF-1150DB97CE64}"/>
              </a:ext>
            </a:extLst>
          </p:cNvPr>
          <p:cNvSpPr>
            <a:spLocks noGrp="1"/>
          </p:cNvSpPr>
          <p:nvPr>
            <p:ph idx="1"/>
          </p:nvPr>
        </p:nvSpPr>
        <p:spPr>
          <a:xfrm>
            <a:off x="170542" y="1363276"/>
            <a:ext cx="5925457" cy="4800600"/>
          </a:xfrm>
        </p:spPr>
        <p:txBody>
          <a:bodyPr>
            <a:normAutofit fontScale="92500" lnSpcReduction="10000"/>
          </a:bodyPr>
          <a:lstStyle/>
          <a:p>
            <a:pPr algn="l"/>
            <a:r>
              <a:rPr lang="en-US" b="1" i="0" dirty="0">
                <a:effectLst/>
              </a:rPr>
              <a:t>Human behavior is complex and unpredictable.</a:t>
            </a:r>
          </a:p>
          <a:p>
            <a:pPr marL="0" indent="0" algn="l">
              <a:buNone/>
            </a:pPr>
            <a:r>
              <a:rPr lang="en-US" b="0" i="0" dirty="0">
                <a:effectLst/>
              </a:rPr>
              <a:t>To design a </a:t>
            </a:r>
            <a:r>
              <a:rPr lang="en-US" b="0" i="1" dirty="0">
                <a:effectLst/>
              </a:rPr>
              <a:t>Scenario</a:t>
            </a:r>
            <a:r>
              <a:rPr lang="en-US" b="0" i="0" dirty="0">
                <a:effectLst/>
              </a:rPr>
              <a:t> that satisfies a person’s needs, we need to </a:t>
            </a:r>
            <a:r>
              <a:rPr lang="en-US" b="0" i="0" dirty="0" err="1">
                <a:effectLst/>
              </a:rPr>
              <a:t>to</a:t>
            </a:r>
            <a:r>
              <a:rPr lang="en-US" b="0" i="0" dirty="0">
                <a:effectLst/>
              </a:rPr>
              <a:t> understand their behavior, and to truly understand their behavior, we need to understand the internal and external factors that shape it — including the </a:t>
            </a:r>
            <a:r>
              <a:rPr lang="en-US" b="0" i="1" dirty="0">
                <a:effectLst/>
              </a:rPr>
              <a:t>Context</a:t>
            </a:r>
            <a:r>
              <a:rPr lang="en-US" b="0" i="0" dirty="0">
                <a:effectLst/>
              </a:rPr>
              <a:t> of their interaction and the </a:t>
            </a:r>
            <a:r>
              <a:rPr lang="en-US" b="0" i="1" dirty="0">
                <a:effectLst/>
              </a:rPr>
              <a:t>Outcomes</a:t>
            </a:r>
            <a:r>
              <a:rPr lang="en-US" b="0" i="0" dirty="0">
                <a:effectLst/>
              </a:rPr>
              <a:t> they are striving to achieve.</a:t>
            </a:r>
          </a:p>
          <a:p>
            <a:pPr algn="l">
              <a:buFont typeface="Arial" panose="020B0604020202020204" pitchFamily="34" charset="0"/>
              <a:buChar char="•"/>
            </a:pPr>
            <a:r>
              <a:rPr lang="en-US" b="1" i="0" dirty="0">
                <a:effectLst/>
              </a:rPr>
              <a:t>Context</a:t>
            </a:r>
            <a:r>
              <a:rPr lang="en-US" b="0" i="0" dirty="0">
                <a:effectLst/>
              </a:rPr>
              <a:t> — A person’s </a:t>
            </a:r>
            <a:r>
              <a:rPr lang="en-US" b="0" i="1" dirty="0">
                <a:effectLst/>
              </a:rPr>
              <a:t>goals</a:t>
            </a:r>
            <a:r>
              <a:rPr lang="en-US" b="0" i="0" dirty="0">
                <a:effectLst/>
              </a:rPr>
              <a:t>, </a:t>
            </a:r>
            <a:r>
              <a:rPr lang="en-US" b="0" i="1" dirty="0">
                <a:effectLst/>
              </a:rPr>
              <a:t>motivations</a:t>
            </a:r>
            <a:r>
              <a:rPr lang="en-US" b="0" i="0" dirty="0">
                <a:effectLst/>
              </a:rPr>
              <a:t> and </a:t>
            </a:r>
            <a:r>
              <a:rPr lang="en-US" b="0" i="1" dirty="0">
                <a:effectLst/>
              </a:rPr>
              <a:t>drivers</a:t>
            </a:r>
            <a:r>
              <a:rPr lang="en-US" b="0" i="0" dirty="0">
                <a:effectLst/>
              </a:rPr>
              <a:t>. The internal and external factors that incite them to action.</a:t>
            </a:r>
          </a:p>
          <a:p>
            <a:pPr algn="l">
              <a:buFont typeface="Arial" panose="020B0604020202020204" pitchFamily="34" charset="0"/>
              <a:buChar char="•"/>
            </a:pPr>
            <a:r>
              <a:rPr lang="en-US" b="1" i="0" dirty="0">
                <a:effectLst/>
              </a:rPr>
              <a:t>Scenario</a:t>
            </a:r>
            <a:r>
              <a:rPr lang="en-US" b="0" i="0" dirty="0">
                <a:effectLst/>
              </a:rPr>
              <a:t> — The </a:t>
            </a:r>
            <a:r>
              <a:rPr lang="en-US" b="0" i="1" dirty="0">
                <a:effectLst/>
              </a:rPr>
              <a:t>actions</a:t>
            </a:r>
            <a:r>
              <a:rPr lang="en-US" b="0" i="0" dirty="0">
                <a:effectLst/>
              </a:rPr>
              <a:t> that a person takes. How they </a:t>
            </a:r>
            <a:r>
              <a:rPr lang="en-US" b="0" i="1" dirty="0">
                <a:effectLst/>
              </a:rPr>
              <a:t>interact</a:t>
            </a:r>
            <a:r>
              <a:rPr lang="en-US" b="0" i="0" dirty="0">
                <a:effectLst/>
              </a:rPr>
              <a:t> with products and services to accomplish their </a:t>
            </a:r>
            <a:r>
              <a:rPr lang="en-US" b="0" i="1" dirty="0">
                <a:effectLst/>
              </a:rPr>
              <a:t>goals</a:t>
            </a:r>
            <a:r>
              <a:rPr lang="en-US" b="0" i="0" dirty="0">
                <a:effectLst/>
              </a:rPr>
              <a:t>.</a:t>
            </a:r>
          </a:p>
          <a:p>
            <a:pPr algn="l">
              <a:buFont typeface="Arial" panose="020B0604020202020204" pitchFamily="34" charset="0"/>
              <a:buChar char="•"/>
            </a:pPr>
            <a:r>
              <a:rPr lang="en-US" b="1" i="0" dirty="0">
                <a:effectLst/>
              </a:rPr>
              <a:t>Outcomes</a:t>
            </a:r>
            <a:r>
              <a:rPr lang="en-US" b="0" i="0" dirty="0">
                <a:effectLst/>
              </a:rPr>
              <a:t> — A person’s </a:t>
            </a:r>
            <a:r>
              <a:rPr lang="en-US" b="0" i="1" dirty="0">
                <a:effectLst/>
              </a:rPr>
              <a:t>state of being</a:t>
            </a:r>
            <a:r>
              <a:rPr lang="en-US" b="0" i="0" dirty="0">
                <a:effectLst/>
              </a:rPr>
              <a:t> after interacting with a product or service. How they </a:t>
            </a:r>
            <a:r>
              <a:rPr lang="en-US" b="0" i="1" dirty="0">
                <a:effectLst/>
              </a:rPr>
              <a:t>feel</a:t>
            </a:r>
            <a:r>
              <a:rPr lang="en-US" b="0" i="0" dirty="0">
                <a:effectLst/>
              </a:rPr>
              <a:t> and what </a:t>
            </a:r>
            <a:r>
              <a:rPr lang="en-US" b="0" i="1" dirty="0">
                <a:effectLst/>
              </a:rPr>
              <a:t>they do</a:t>
            </a:r>
            <a:r>
              <a:rPr lang="en-US" b="0" i="0" dirty="0">
                <a:effectLst/>
              </a:rPr>
              <a:t> next.</a:t>
            </a:r>
          </a:p>
        </p:txBody>
      </p:sp>
      <p:sp>
        <p:nvSpPr>
          <p:cNvPr id="4" name="Date Placeholder 3">
            <a:extLst>
              <a:ext uri="{FF2B5EF4-FFF2-40B4-BE49-F238E27FC236}">
                <a16:creationId xmlns:a16="http://schemas.microsoft.com/office/drawing/2014/main" id="{8EF49E78-B320-0D11-8728-4282C4CACBB7}"/>
              </a:ext>
            </a:extLst>
          </p:cNvPr>
          <p:cNvSpPr>
            <a:spLocks noGrp="1"/>
          </p:cNvSpPr>
          <p:nvPr>
            <p:ph type="dt" sz="half" idx="10"/>
          </p:nvPr>
        </p:nvSpPr>
        <p:spPr/>
        <p:txBody>
          <a:bodyPr/>
          <a:lstStyle/>
          <a:p>
            <a:fld id="{C205BE5B-515E-412D-86C2-B1F3269CA20F}" type="datetime4">
              <a:rPr lang="en-US" smtClean="0"/>
              <a:t>November 12, 2025</a:t>
            </a:fld>
            <a:endParaRPr lang="en-US"/>
          </a:p>
        </p:txBody>
      </p:sp>
      <p:sp>
        <p:nvSpPr>
          <p:cNvPr id="5" name="Footer Placeholder 4">
            <a:extLst>
              <a:ext uri="{FF2B5EF4-FFF2-40B4-BE49-F238E27FC236}">
                <a16:creationId xmlns:a16="http://schemas.microsoft.com/office/drawing/2014/main" id="{2517608A-FB36-B0E1-5CFF-F8EA239B8F9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228835-633C-B2D4-E79F-047B00360B11}"/>
              </a:ext>
            </a:extLst>
          </p:cNvPr>
          <p:cNvSpPr>
            <a:spLocks noGrp="1"/>
          </p:cNvSpPr>
          <p:nvPr>
            <p:ph type="sldNum" sz="quarter" idx="12"/>
          </p:nvPr>
        </p:nvSpPr>
        <p:spPr/>
        <p:txBody>
          <a:bodyPr/>
          <a:lstStyle/>
          <a:p>
            <a:fld id="{C4FA3F07-B4E9-4FEB-BC07-B9713C186F28}" type="slidenum">
              <a:rPr lang="en-US" smtClean="0"/>
              <a:t>10</a:t>
            </a:fld>
            <a:endParaRPr lang="en-US"/>
          </a:p>
        </p:txBody>
      </p:sp>
      <p:pic>
        <p:nvPicPr>
          <p:cNvPr id="2" name="Picture 1">
            <a:extLst>
              <a:ext uri="{FF2B5EF4-FFF2-40B4-BE49-F238E27FC236}">
                <a16:creationId xmlns:a16="http://schemas.microsoft.com/office/drawing/2014/main" id="{3829EA77-3092-698C-3AAE-B84C9E4AB998}"/>
              </a:ext>
            </a:extLst>
          </p:cNvPr>
          <p:cNvPicPr>
            <a:picLocks noChangeAspect="1"/>
          </p:cNvPicPr>
          <p:nvPr/>
        </p:nvPicPr>
        <p:blipFill>
          <a:blip r:embed="rId2"/>
          <a:stretch>
            <a:fillRect/>
          </a:stretch>
        </p:blipFill>
        <p:spPr>
          <a:xfrm>
            <a:off x="6096000" y="2189198"/>
            <a:ext cx="5867400" cy="3602002"/>
          </a:xfrm>
          <a:prstGeom prst="rect">
            <a:avLst/>
          </a:prstGeom>
        </p:spPr>
      </p:pic>
    </p:spTree>
    <p:extLst>
      <p:ext uri="{BB962C8B-B14F-4D97-AF65-F5344CB8AC3E}">
        <p14:creationId xmlns:p14="http://schemas.microsoft.com/office/powerpoint/2010/main" val="79256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8E8FAD-92E3-DA10-C7D6-3D996426DAFB}"/>
              </a:ext>
            </a:extLst>
          </p:cNvPr>
          <p:cNvSpPr>
            <a:spLocks noGrp="1"/>
          </p:cNvSpPr>
          <p:nvPr>
            <p:ph type="title"/>
          </p:nvPr>
        </p:nvSpPr>
        <p:spPr/>
        <p:txBody>
          <a:bodyPr/>
          <a:lstStyle/>
          <a:p>
            <a:r>
              <a:rPr lang="en-IN" dirty="0"/>
              <a:t>Task Flow Detailing for the project</a:t>
            </a:r>
          </a:p>
        </p:txBody>
      </p:sp>
      <p:sp>
        <p:nvSpPr>
          <p:cNvPr id="4" name="Date Placeholder 3">
            <a:extLst>
              <a:ext uri="{FF2B5EF4-FFF2-40B4-BE49-F238E27FC236}">
                <a16:creationId xmlns:a16="http://schemas.microsoft.com/office/drawing/2014/main" id="{8EF49E78-B320-0D11-8728-4282C4CACBB7}"/>
              </a:ext>
            </a:extLst>
          </p:cNvPr>
          <p:cNvSpPr>
            <a:spLocks noGrp="1"/>
          </p:cNvSpPr>
          <p:nvPr>
            <p:ph type="dt" sz="half" idx="10"/>
          </p:nvPr>
        </p:nvSpPr>
        <p:spPr/>
        <p:txBody>
          <a:bodyPr/>
          <a:lstStyle/>
          <a:p>
            <a:fld id="{C205BE5B-515E-412D-86C2-B1F3269CA20F}" type="datetime4">
              <a:rPr lang="en-US" smtClean="0"/>
              <a:t>November 12, 2025</a:t>
            </a:fld>
            <a:endParaRPr lang="en-US"/>
          </a:p>
        </p:txBody>
      </p:sp>
      <p:sp>
        <p:nvSpPr>
          <p:cNvPr id="5" name="Footer Placeholder 4">
            <a:extLst>
              <a:ext uri="{FF2B5EF4-FFF2-40B4-BE49-F238E27FC236}">
                <a16:creationId xmlns:a16="http://schemas.microsoft.com/office/drawing/2014/main" id="{2517608A-FB36-B0E1-5CFF-F8EA239B8F9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228835-633C-B2D4-E79F-047B00360B11}"/>
              </a:ext>
            </a:extLst>
          </p:cNvPr>
          <p:cNvSpPr>
            <a:spLocks noGrp="1"/>
          </p:cNvSpPr>
          <p:nvPr>
            <p:ph type="sldNum" sz="quarter" idx="12"/>
          </p:nvPr>
        </p:nvSpPr>
        <p:spPr/>
        <p:txBody>
          <a:bodyPr/>
          <a:lstStyle/>
          <a:p>
            <a:fld id="{C4FA3F07-B4E9-4FEB-BC07-B9713C186F28}" type="slidenum">
              <a:rPr lang="en-US" smtClean="0"/>
              <a:t>11</a:t>
            </a:fld>
            <a:endParaRPr lang="en-US"/>
          </a:p>
        </p:txBody>
      </p:sp>
      <p:sp>
        <p:nvSpPr>
          <p:cNvPr id="10" name="TextBox 9">
            <a:extLst>
              <a:ext uri="{FF2B5EF4-FFF2-40B4-BE49-F238E27FC236}">
                <a16:creationId xmlns:a16="http://schemas.microsoft.com/office/drawing/2014/main" id="{A14AF4B8-FE78-383C-21C3-C10C3AA692CB}"/>
              </a:ext>
            </a:extLst>
          </p:cNvPr>
          <p:cNvSpPr txBox="1"/>
          <p:nvPr/>
        </p:nvSpPr>
        <p:spPr>
          <a:xfrm>
            <a:off x="181428" y="1582340"/>
            <a:ext cx="6752771" cy="4093428"/>
          </a:xfrm>
          <a:prstGeom prst="rect">
            <a:avLst/>
          </a:prstGeom>
          <a:noFill/>
        </p:spPr>
        <p:txBody>
          <a:bodyPr wrap="square">
            <a:spAutoFit/>
          </a:bodyPr>
          <a:lstStyle/>
          <a:p>
            <a:pPr algn="l"/>
            <a:r>
              <a:rPr lang="en-US" sz="2000" b="1" i="0" dirty="0">
                <a:solidFill>
                  <a:srgbClr val="292929"/>
                </a:solidFill>
                <a:effectLst/>
              </a:rPr>
              <a:t>Understand, Correlate and Tie-it-together.</a:t>
            </a:r>
          </a:p>
          <a:p>
            <a:pPr algn="l">
              <a:buFont typeface="Arial" panose="020B0604020202020204" pitchFamily="34" charset="0"/>
              <a:buChar char="•"/>
            </a:pPr>
            <a:r>
              <a:rPr lang="en-US" sz="2000" b="1" i="0" dirty="0">
                <a:solidFill>
                  <a:srgbClr val="292929"/>
                </a:solidFill>
                <a:effectLst/>
              </a:rPr>
              <a:t>Context helps us </a:t>
            </a:r>
            <a:r>
              <a:rPr lang="en-US" sz="2000" b="1" i="1" dirty="0">
                <a:solidFill>
                  <a:srgbClr val="292929"/>
                </a:solidFill>
                <a:effectLst/>
              </a:rPr>
              <a:t>Understand</a:t>
            </a:r>
            <a:br>
              <a:rPr lang="en-US" sz="2000" b="0" i="0" dirty="0">
                <a:solidFill>
                  <a:srgbClr val="292929"/>
                </a:solidFill>
                <a:effectLst/>
              </a:rPr>
            </a:br>
            <a:r>
              <a:rPr lang="en-US" sz="2000" b="0" i="0" dirty="0">
                <a:solidFill>
                  <a:srgbClr val="292929"/>
                </a:solidFill>
                <a:effectLst/>
              </a:rPr>
              <a:t>By understanding the </a:t>
            </a:r>
            <a:r>
              <a:rPr lang="en-US" sz="2000" b="0" i="1" dirty="0">
                <a:solidFill>
                  <a:srgbClr val="292929"/>
                </a:solidFill>
                <a:effectLst/>
              </a:rPr>
              <a:t>context</a:t>
            </a:r>
            <a:r>
              <a:rPr lang="en-US" sz="2000" b="0" i="0" dirty="0">
                <a:solidFill>
                  <a:srgbClr val="292929"/>
                </a:solidFill>
                <a:effectLst/>
              </a:rPr>
              <a:t> around a person’s interaction, we can better understand their behavior and identify how to best serve their needs.</a:t>
            </a:r>
          </a:p>
          <a:p>
            <a:pPr algn="l">
              <a:buFont typeface="Arial" panose="020B0604020202020204" pitchFamily="34" charset="0"/>
              <a:buChar char="•"/>
            </a:pPr>
            <a:r>
              <a:rPr lang="en-US" sz="2000" b="1" i="0" dirty="0">
                <a:solidFill>
                  <a:srgbClr val="292929"/>
                </a:solidFill>
                <a:effectLst/>
              </a:rPr>
              <a:t>Scenarios help us </a:t>
            </a:r>
            <a:r>
              <a:rPr lang="en-US" sz="2000" b="1" i="1" dirty="0">
                <a:solidFill>
                  <a:srgbClr val="292929"/>
                </a:solidFill>
                <a:effectLst/>
              </a:rPr>
              <a:t>Correlate</a:t>
            </a:r>
            <a:br>
              <a:rPr lang="en-US" sz="2000" b="1" i="0" dirty="0">
                <a:solidFill>
                  <a:srgbClr val="292929"/>
                </a:solidFill>
                <a:effectLst/>
              </a:rPr>
            </a:br>
            <a:r>
              <a:rPr lang="en-US" sz="2000" b="0" i="0" dirty="0">
                <a:solidFill>
                  <a:srgbClr val="292929"/>
                </a:solidFill>
                <a:effectLst/>
              </a:rPr>
              <a:t>By correlating a person’s </a:t>
            </a:r>
            <a:r>
              <a:rPr lang="en-US" sz="2000" b="0" i="1" dirty="0">
                <a:solidFill>
                  <a:srgbClr val="292929"/>
                </a:solidFill>
                <a:effectLst/>
              </a:rPr>
              <a:t>actions</a:t>
            </a:r>
            <a:r>
              <a:rPr lang="en-US" sz="2000" b="0" i="0" dirty="0">
                <a:solidFill>
                  <a:srgbClr val="292929"/>
                </a:solidFill>
                <a:effectLst/>
              </a:rPr>
              <a:t> with their </a:t>
            </a:r>
            <a:r>
              <a:rPr lang="en-US" sz="2000" b="0" i="1" dirty="0">
                <a:solidFill>
                  <a:srgbClr val="292929"/>
                </a:solidFill>
                <a:effectLst/>
              </a:rPr>
              <a:t>context</a:t>
            </a:r>
            <a:r>
              <a:rPr lang="en-US" sz="2000" b="0" i="0" dirty="0">
                <a:solidFill>
                  <a:srgbClr val="292929"/>
                </a:solidFill>
                <a:effectLst/>
              </a:rPr>
              <a:t>, we can determine how to design interactions that satisfy their needs in optimal ways.</a:t>
            </a:r>
          </a:p>
          <a:p>
            <a:pPr algn="l">
              <a:buFont typeface="Arial" panose="020B0604020202020204" pitchFamily="34" charset="0"/>
              <a:buChar char="•"/>
            </a:pPr>
            <a:r>
              <a:rPr lang="en-US" sz="2000" b="1" i="0" dirty="0">
                <a:solidFill>
                  <a:srgbClr val="292929"/>
                </a:solidFill>
                <a:effectLst/>
              </a:rPr>
              <a:t>Outcomes help us </a:t>
            </a:r>
            <a:r>
              <a:rPr lang="en-US" sz="2000" b="1" i="1" dirty="0">
                <a:solidFill>
                  <a:srgbClr val="292929"/>
                </a:solidFill>
                <a:effectLst/>
              </a:rPr>
              <a:t>Tie-it-together</a:t>
            </a:r>
            <a:br>
              <a:rPr lang="en-US" sz="2000" b="0" i="0" dirty="0">
                <a:solidFill>
                  <a:srgbClr val="292929"/>
                </a:solidFill>
                <a:effectLst/>
              </a:rPr>
            </a:br>
            <a:r>
              <a:rPr lang="en-US" sz="2000" b="0" i="0" dirty="0">
                <a:solidFill>
                  <a:srgbClr val="292929"/>
                </a:solidFill>
                <a:effectLst/>
              </a:rPr>
              <a:t>By understanding a person’s </a:t>
            </a:r>
            <a:r>
              <a:rPr lang="en-US" sz="2000" b="0" i="1" dirty="0">
                <a:solidFill>
                  <a:srgbClr val="292929"/>
                </a:solidFill>
                <a:effectLst/>
              </a:rPr>
              <a:t>state of being</a:t>
            </a:r>
            <a:r>
              <a:rPr lang="en-US" sz="2000" b="0" i="0" dirty="0">
                <a:solidFill>
                  <a:srgbClr val="292929"/>
                </a:solidFill>
                <a:effectLst/>
              </a:rPr>
              <a:t> after they take action, we can round out our understanding of their behavior by connecting </a:t>
            </a:r>
            <a:r>
              <a:rPr lang="en-US" sz="2000" b="0" i="1" dirty="0">
                <a:solidFill>
                  <a:srgbClr val="292929"/>
                </a:solidFill>
                <a:effectLst/>
              </a:rPr>
              <a:t>outcomes</a:t>
            </a:r>
            <a:r>
              <a:rPr lang="en-US" sz="2000" b="0" i="0" dirty="0">
                <a:solidFill>
                  <a:srgbClr val="292929"/>
                </a:solidFill>
                <a:effectLst/>
              </a:rPr>
              <a:t> with </a:t>
            </a:r>
            <a:r>
              <a:rPr lang="en-US" sz="2000" b="0" i="1" dirty="0">
                <a:solidFill>
                  <a:srgbClr val="292929"/>
                </a:solidFill>
                <a:effectLst/>
              </a:rPr>
              <a:t>context </a:t>
            </a:r>
            <a:r>
              <a:rPr lang="en-US" sz="2000" b="0" i="0" dirty="0">
                <a:solidFill>
                  <a:srgbClr val="292929"/>
                </a:solidFill>
                <a:effectLst/>
              </a:rPr>
              <a:t>and</a:t>
            </a:r>
            <a:r>
              <a:rPr lang="en-US" sz="2000" b="0" i="1" dirty="0">
                <a:solidFill>
                  <a:srgbClr val="292929"/>
                </a:solidFill>
                <a:effectLst/>
              </a:rPr>
              <a:t> actions.</a:t>
            </a:r>
            <a:endParaRPr lang="en-US" sz="2000" b="0" i="0" dirty="0">
              <a:solidFill>
                <a:srgbClr val="292929"/>
              </a:solidFill>
              <a:effectLst/>
            </a:endParaRPr>
          </a:p>
        </p:txBody>
      </p:sp>
      <p:pic>
        <p:nvPicPr>
          <p:cNvPr id="12" name="Picture 11">
            <a:extLst>
              <a:ext uri="{FF2B5EF4-FFF2-40B4-BE49-F238E27FC236}">
                <a16:creationId xmlns:a16="http://schemas.microsoft.com/office/drawing/2014/main" id="{BA45AE97-F0D8-F0A7-0E33-6F2F52E8FC9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934200" y="1905000"/>
            <a:ext cx="5283515" cy="3886200"/>
          </a:xfrm>
          <a:prstGeom prst="rect">
            <a:avLst/>
          </a:prstGeom>
        </p:spPr>
      </p:pic>
    </p:spTree>
    <p:extLst>
      <p:ext uri="{BB962C8B-B14F-4D97-AF65-F5344CB8AC3E}">
        <p14:creationId xmlns:p14="http://schemas.microsoft.com/office/powerpoint/2010/main" val="204778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2F8D-A1A7-1910-9B0E-58AB32CB2FB7}"/>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E9D25FBE-4378-F7F3-5F39-38A3D47E4529}"/>
              </a:ext>
            </a:extLst>
          </p:cNvPr>
          <p:cNvSpPr>
            <a:spLocks noGrp="1"/>
          </p:cNvSpPr>
          <p:nvPr>
            <p:ph idx="1"/>
          </p:nvPr>
        </p:nvSpPr>
        <p:spPr>
          <a:xfrm>
            <a:off x="228600" y="1385047"/>
            <a:ext cx="6299200" cy="4800600"/>
          </a:xfrm>
        </p:spPr>
        <p:txBody>
          <a:bodyPr>
            <a:normAutofit/>
          </a:bodyPr>
          <a:lstStyle/>
          <a:p>
            <a:pPr algn="l"/>
            <a:r>
              <a:rPr lang="en-US" sz="2400" b="1" i="0" dirty="0">
                <a:effectLst/>
              </a:rPr>
              <a:t>We use Context, to design Scenarios, that influence outcome.</a:t>
            </a:r>
          </a:p>
          <a:p>
            <a:pPr algn="l"/>
            <a:r>
              <a:rPr lang="en-US" sz="2400" b="0" i="0" dirty="0">
                <a:effectLst/>
              </a:rPr>
              <a:t>The work we do as Interaction Designers can be described like this — We use </a:t>
            </a:r>
            <a:r>
              <a:rPr lang="en-US" sz="2400" b="0" i="1" dirty="0">
                <a:effectLst/>
              </a:rPr>
              <a:t>Context</a:t>
            </a:r>
            <a:r>
              <a:rPr lang="en-US" sz="2400" b="0" i="0" dirty="0">
                <a:effectLst/>
              </a:rPr>
              <a:t>, to design </a:t>
            </a:r>
            <a:r>
              <a:rPr lang="en-US" sz="2400" b="0" i="1" dirty="0">
                <a:effectLst/>
              </a:rPr>
              <a:t>Scenarios</a:t>
            </a:r>
            <a:r>
              <a:rPr lang="en-US" sz="2400" b="0" i="0" dirty="0">
                <a:effectLst/>
              </a:rPr>
              <a:t>, that influence outcome.</a:t>
            </a:r>
          </a:p>
          <a:p>
            <a:pPr algn="l"/>
            <a:r>
              <a:rPr lang="en-US" sz="2400" b="0" i="0" dirty="0">
                <a:effectLst/>
              </a:rPr>
              <a:t>As an Interaction Designer, the primary output of our work is designing </a:t>
            </a:r>
            <a:r>
              <a:rPr lang="en-US" sz="2400" b="0" i="1" dirty="0">
                <a:effectLst/>
              </a:rPr>
              <a:t>Scenarios</a:t>
            </a:r>
            <a:r>
              <a:rPr lang="en-US" sz="2400" b="0" i="0" dirty="0">
                <a:effectLst/>
              </a:rPr>
              <a:t> — the experience </a:t>
            </a:r>
            <a:r>
              <a:rPr lang="en-US" sz="2400" b="0" i="1" dirty="0">
                <a:effectLst/>
              </a:rPr>
              <a:t>(moments &amp; interactions)</a:t>
            </a:r>
            <a:r>
              <a:rPr lang="en-US" sz="2400" b="0" i="0" dirty="0">
                <a:effectLst/>
              </a:rPr>
              <a:t> a person is immersed in as they </a:t>
            </a:r>
            <a:r>
              <a:rPr lang="en-US" sz="2400" b="0" i="1" dirty="0">
                <a:effectLst/>
              </a:rPr>
              <a:t>interact</a:t>
            </a:r>
            <a:r>
              <a:rPr lang="en-US" sz="2400" b="0" i="0" dirty="0">
                <a:effectLst/>
              </a:rPr>
              <a:t> with a product or service, in the service of attempting to satisfy a </a:t>
            </a:r>
            <a:r>
              <a:rPr lang="en-US" sz="2400" b="0" i="1" dirty="0">
                <a:effectLst/>
              </a:rPr>
              <a:t>need</a:t>
            </a:r>
            <a:r>
              <a:rPr lang="en-US" sz="2400" b="0" i="0" dirty="0">
                <a:effectLst/>
              </a:rPr>
              <a:t> or accomplish a </a:t>
            </a:r>
            <a:r>
              <a:rPr lang="en-US" sz="2400" b="0" i="1" dirty="0">
                <a:effectLst/>
              </a:rPr>
              <a:t>goal</a:t>
            </a:r>
            <a:r>
              <a:rPr lang="en-US" sz="2400" b="0" i="0" dirty="0">
                <a:effectLst/>
              </a:rPr>
              <a:t>.</a:t>
            </a:r>
          </a:p>
          <a:p>
            <a:endParaRPr lang="en-IN" sz="2400" dirty="0"/>
          </a:p>
        </p:txBody>
      </p:sp>
      <p:sp>
        <p:nvSpPr>
          <p:cNvPr id="4" name="Date Placeholder 3">
            <a:extLst>
              <a:ext uri="{FF2B5EF4-FFF2-40B4-BE49-F238E27FC236}">
                <a16:creationId xmlns:a16="http://schemas.microsoft.com/office/drawing/2014/main" id="{3E55061A-FC53-E9F8-585A-1FE8B66CA693}"/>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AE2D421-EFE8-355F-062A-AB1F3CE936D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E099B32B-7FE2-2539-A5EE-6ECCDC2BB50B}"/>
              </a:ext>
            </a:extLst>
          </p:cNvPr>
          <p:cNvSpPr>
            <a:spLocks noGrp="1"/>
          </p:cNvSpPr>
          <p:nvPr>
            <p:ph type="sldNum" sz="quarter" idx="12"/>
          </p:nvPr>
        </p:nvSpPr>
        <p:spPr/>
        <p:txBody>
          <a:bodyPr/>
          <a:lstStyle/>
          <a:p>
            <a:fld id="{C4FA3F07-B4E9-4FEB-BC07-B9713C186F28}" type="slidenum">
              <a:rPr lang="en-US" smtClean="0"/>
              <a:pPr/>
              <a:t>12</a:t>
            </a:fld>
            <a:endParaRPr lang="en-US" dirty="0"/>
          </a:p>
        </p:txBody>
      </p:sp>
      <p:pic>
        <p:nvPicPr>
          <p:cNvPr id="8" name="Picture 7">
            <a:extLst>
              <a:ext uri="{FF2B5EF4-FFF2-40B4-BE49-F238E27FC236}">
                <a16:creationId xmlns:a16="http://schemas.microsoft.com/office/drawing/2014/main" id="{E34AB97A-E2AD-6498-FABC-AD595EA4DC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629400" y="1676400"/>
            <a:ext cx="5334000" cy="4114800"/>
          </a:xfrm>
          <a:prstGeom prst="rect">
            <a:avLst/>
          </a:prstGeom>
        </p:spPr>
      </p:pic>
    </p:spTree>
    <p:extLst>
      <p:ext uri="{BB962C8B-B14F-4D97-AF65-F5344CB8AC3E}">
        <p14:creationId xmlns:p14="http://schemas.microsoft.com/office/powerpoint/2010/main" val="39404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2F8D-A1A7-1910-9B0E-58AB32CB2FB7}"/>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E9D25FBE-4378-F7F3-5F39-38A3D47E4529}"/>
              </a:ext>
            </a:extLst>
          </p:cNvPr>
          <p:cNvSpPr>
            <a:spLocks noGrp="1"/>
          </p:cNvSpPr>
          <p:nvPr>
            <p:ph idx="1"/>
          </p:nvPr>
        </p:nvSpPr>
        <p:spPr>
          <a:xfrm>
            <a:off x="228599" y="1385047"/>
            <a:ext cx="6650909" cy="4800600"/>
          </a:xfrm>
        </p:spPr>
        <p:txBody>
          <a:bodyPr>
            <a:normAutofit/>
          </a:bodyPr>
          <a:lstStyle/>
          <a:p>
            <a:pPr algn="l"/>
            <a:r>
              <a:rPr lang="en-US" sz="2400" b="1" i="0" dirty="0">
                <a:effectLst/>
              </a:rPr>
              <a:t>Integrating user context into our design.</a:t>
            </a:r>
          </a:p>
          <a:p>
            <a:pPr algn="l"/>
            <a:r>
              <a:rPr lang="en-US" sz="2400" b="0" i="0" dirty="0">
                <a:effectLst/>
              </a:rPr>
              <a:t>Together, User Scenarios &amp; ‘Hero’ Task Flows help us align design decisions with user behavior — they enable us to understand and articulate our user’s </a:t>
            </a:r>
            <a:r>
              <a:rPr lang="en-US" sz="2400" b="0" i="1" dirty="0">
                <a:effectLst/>
              </a:rPr>
              <a:t>Context, </a:t>
            </a:r>
            <a:r>
              <a:rPr lang="en-US" sz="2400" b="0" i="0" dirty="0">
                <a:effectLst/>
              </a:rPr>
              <a:t>empathize with them, and visualize desirable </a:t>
            </a:r>
            <a:r>
              <a:rPr lang="en-US" sz="2400" b="0" i="1" dirty="0">
                <a:effectLst/>
              </a:rPr>
              <a:t>Outcomes</a:t>
            </a:r>
            <a:r>
              <a:rPr lang="en-US" sz="2400" b="0" i="0" dirty="0">
                <a:effectLst/>
              </a:rPr>
              <a:t>.</a:t>
            </a:r>
          </a:p>
          <a:p>
            <a:pPr algn="l">
              <a:buFont typeface="Arial" panose="020B0604020202020204" pitchFamily="34" charset="0"/>
              <a:buChar char="•"/>
            </a:pPr>
            <a:r>
              <a:rPr lang="en-US" sz="2400" b="1" i="0" dirty="0">
                <a:effectLst/>
              </a:rPr>
              <a:t>User Scenarios</a:t>
            </a:r>
            <a:r>
              <a:rPr lang="en-US" sz="2400" b="0" i="0" dirty="0">
                <a:effectLst/>
              </a:rPr>
              <a:t> — help us empathize with the </a:t>
            </a:r>
            <a:r>
              <a:rPr lang="en-US" sz="2400" b="0" i="1" dirty="0">
                <a:effectLst/>
              </a:rPr>
              <a:t>Context</a:t>
            </a:r>
            <a:r>
              <a:rPr lang="en-US" sz="2400" b="0" i="0" dirty="0">
                <a:effectLst/>
              </a:rPr>
              <a:t> of our users and articulate their goals, motivations, and drivers.</a:t>
            </a:r>
          </a:p>
          <a:p>
            <a:pPr algn="l">
              <a:buFont typeface="Arial" panose="020B0604020202020204" pitchFamily="34" charset="0"/>
              <a:buChar char="•"/>
            </a:pPr>
            <a:r>
              <a:rPr lang="en-US" sz="2400" b="1" i="0" dirty="0">
                <a:effectLst/>
              </a:rPr>
              <a:t>‘Hero’ Task Flows</a:t>
            </a:r>
            <a:r>
              <a:rPr lang="en-US" sz="2400" b="0" i="0" dirty="0">
                <a:effectLst/>
              </a:rPr>
              <a:t> — help us visualize the motivations and primary steps that a user takes as they complete a task or accomplish a goal.</a:t>
            </a:r>
          </a:p>
          <a:p>
            <a:endParaRPr lang="en-IN" sz="2800" dirty="0"/>
          </a:p>
        </p:txBody>
      </p:sp>
      <p:sp>
        <p:nvSpPr>
          <p:cNvPr id="4" name="Date Placeholder 3">
            <a:extLst>
              <a:ext uri="{FF2B5EF4-FFF2-40B4-BE49-F238E27FC236}">
                <a16:creationId xmlns:a16="http://schemas.microsoft.com/office/drawing/2014/main" id="{3E55061A-FC53-E9F8-585A-1FE8B66CA693}"/>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AE2D421-EFE8-355F-062A-AB1F3CE936D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E099B32B-7FE2-2539-A5EE-6ECCDC2BB50B}"/>
              </a:ext>
            </a:extLst>
          </p:cNvPr>
          <p:cNvSpPr>
            <a:spLocks noGrp="1"/>
          </p:cNvSpPr>
          <p:nvPr>
            <p:ph type="sldNum" sz="quarter" idx="12"/>
          </p:nvPr>
        </p:nvSpPr>
        <p:spPr/>
        <p:txBody>
          <a:bodyPr/>
          <a:lstStyle/>
          <a:p>
            <a:fld id="{C4FA3F07-B4E9-4FEB-BC07-B9713C186F28}" type="slidenum">
              <a:rPr lang="en-US" smtClean="0"/>
              <a:pPr/>
              <a:t>13</a:t>
            </a:fld>
            <a:endParaRPr lang="en-US" dirty="0"/>
          </a:p>
        </p:txBody>
      </p:sp>
      <p:pic>
        <p:nvPicPr>
          <p:cNvPr id="9" name="Picture 8">
            <a:extLst>
              <a:ext uri="{FF2B5EF4-FFF2-40B4-BE49-F238E27FC236}">
                <a16:creationId xmlns:a16="http://schemas.microsoft.com/office/drawing/2014/main" id="{8C945B40-799C-836A-B67C-4620F91283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879509" y="1322506"/>
            <a:ext cx="5105662" cy="4392494"/>
          </a:xfrm>
          <a:prstGeom prst="rect">
            <a:avLst/>
          </a:prstGeom>
        </p:spPr>
      </p:pic>
    </p:spTree>
    <p:extLst>
      <p:ext uri="{BB962C8B-B14F-4D97-AF65-F5344CB8AC3E}">
        <p14:creationId xmlns:p14="http://schemas.microsoft.com/office/powerpoint/2010/main" val="312941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2A9B-039C-F78E-6180-31493FF51A39}"/>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EF2B5998-B225-DC2D-79BC-386945F67E06}"/>
              </a:ext>
            </a:extLst>
          </p:cNvPr>
          <p:cNvSpPr>
            <a:spLocks noGrp="1"/>
          </p:cNvSpPr>
          <p:nvPr>
            <p:ph idx="1"/>
          </p:nvPr>
        </p:nvSpPr>
        <p:spPr>
          <a:xfrm>
            <a:off x="384628" y="1262876"/>
            <a:ext cx="11578771" cy="4800600"/>
          </a:xfrm>
        </p:spPr>
        <p:txBody>
          <a:bodyPr/>
          <a:lstStyle/>
          <a:p>
            <a:pPr marL="0" indent="0" algn="l">
              <a:buNone/>
            </a:pPr>
            <a:r>
              <a:rPr lang="en-US" b="1" i="0" dirty="0">
                <a:effectLst/>
              </a:rPr>
              <a:t>Technique : ‘Hero’ Task Flows</a:t>
            </a:r>
          </a:p>
          <a:p>
            <a:pPr algn="l"/>
            <a:r>
              <a:rPr lang="en-US" b="0" i="0" dirty="0">
                <a:effectLst/>
              </a:rPr>
              <a:t>‘Hero’ Task Flows </a:t>
            </a:r>
            <a:r>
              <a:rPr lang="en-US" b="1" i="0" dirty="0">
                <a:effectLst/>
              </a:rPr>
              <a:t>illustrate the motivations and primary steps</a:t>
            </a:r>
            <a:r>
              <a:rPr lang="en-US" b="0" i="0" dirty="0">
                <a:effectLst/>
              </a:rPr>
              <a:t> that a user takes to complete a task or accomplish a goal.</a:t>
            </a:r>
          </a:p>
          <a:p>
            <a:pPr algn="l"/>
            <a:r>
              <a:rPr lang="en-US" b="0" i="0" dirty="0">
                <a:effectLst/>
              </a:rPr>
              <a:t>They help us to visualize the motivations and primary steps that a user takes as they complete a task or accomplish a goal.</a:t>
            </a:r>
          </a:p>
          <a:p>
            <a:endParaRPr lang="en-IN" dirty="0"/>
          </a:p>
        </p:txBody>
      </p:sp>
      <p:sp>
        <p:nvSpPr>
          <p:cNvPr id="4" name="Date Placeholder 3">
            <a:extLst>
              <a:ext uri="{FF2B5EF4-FFF2-40B4-BE49-F238E27FC236}">
                <a16:creationId xmlns:a16="http://schemas.microsoft.com/office/drawing/2014/main" id="{13E610DA-CE00-92A2-1ECD-1375000A1AA2}"/>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BFBDD38B-2FDA-6993-2B8E-21B145C4BBF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DFAB13D-A572-E641-5498-38DF2F116025}"/>
              </a:ext>
            </a:extLst>
          </p:cNvPr>
          <p:cNvSpPr>
            <a:spLocks noGrp="1"/>
          </p:cNvSpPr>
          <p:nvPr>
            <p:ph type="sldNum" sz="quarter" idx="12"/>
          </p:nvPr>
        </p:nvSpPr>
        <p:spPr/>
        <p:txBody>
          <a:bodyPr/>
          <a:lstStyle/>
          <a:p>
            <a:fld id="{C4FA3F07-B4E9-4FEB-BC07-B9713C186F28}" type="slidenum">
              <a:rPr lang="en-US" smtClean="0"/>
              <a:pPr/>
              <a:t>14</a:t>
            </a:fld>
            <a:endParaRPr lang="en-US" dirty="0"/>
          </a:p>
        </p:txBody>
      </p:sp>
      <p:pic>
        <p:nvPicPr>
          <p:cNvPr id="8" name="Picture 7">
            <a:extLst>
              <a:ext uri="{FF2B5EF4-FFF2-40B4-BE49-F238E27FC236}">
                <a16:creationId xmlns:a16="http://schemas.microsoft.com/office/drawing/2014/main" id="{B1525959-6E7A-D348-6059-4327861BE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200400" y="2667000"/>
            <a:ext cx="7239000" cy="3581399"/>
          </a:xfrm>
          <a:prstGeom prst="rect">
            <a:avLst/>
          </a:prstGeom>
        </p:spPr>
      </p:pic>
    </p:spTree>
    <p:extLst>
      <p:ext uri="{BB962C8B-B14F-4D97-AF65-F5344CB8AC3E}">
        <p14:creationId xmlns:p14="http://schemas.microsoft.com/office/powerpoint/2010/main" val="401734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2A9B-039C-F78E-6180-31493FF51A39}"/>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EF2B5998-B225-DC2D-79BC-386945F67E06}"/>
              </a:ext>
            </a:extLst>
          </p:cNvPr>
          <p:cNvSpPr>
            <a:spLocks noGrp="1"/>
          </p:cNvSpPr>
          <p:nvPr>
            <p:ph idx="1"/>
          </p:nvPr>
        </p:nvSpPr>
        <p:spPr>
          <a:xfrm>
            <a:off x="304800" y="1262876"/>
            <a:ext cx="11658599" cy="4800600"/>
          </a:xfrm>
        </p:spPr>
        <p:txBody>
          <a:bodyPr/>
          <a:lstStyle/>
          <a:p>
            <a:pPr marL="0" indent="0" algn="l">
              <a:buNone/>
            </a:pPr>
            <a:r>
              <a:rPr lang="en-US" b="1" i="0" dirty="0">
                <a:solidFill>
                  <a:srgbClr val="292929"/>
                </a:solidFill>
                <a:effectLst/>
                <a:latin typeface="sohne"/>
              </a:rPr>
              <a:t>‘</a:t>
            </a:r>
            <a:r>
              <a:rPr lang="en-US" b="1" i="0" dirty="0">
                <a:effectLst/>
              </a:rPr>
              <a:t>Hero’ Task Flows are a variation of traditional task flows</a:t>
            </a:r>
          </a:p>
          <a:p>
            <a:pPr marL="0" indent="0" algn="l">
              <a:buNone/>
            </a:pPr>
            <a:r>
              <a:rPr lang="en-US" b="0" i="0" dirty="0">
                <a:effectLst/>
              </a:rPr>
              <a:t>The difference is that ‘Hero’ Task Flows exclusively focus on the primary motivations and steps required to illustrate how a user goes about completing a goal or task — their “Happy Path”.</a:t>
            </a:r>
          </a:p>
          <a:p>
            <a:endParaRPr lang="en-IN" dirty="0"/>
          </a:p>
        </p:txBody>
      </p:sp>
      <p:sp>
        <p:nvSpPr>
          <p:cNvPr id="4" name="Date Placeholder 3">
            <a:extLst>
              <a:ext uri="{FF2B5EF4-FFF2-40B4-BE49-F238E27FC236}">
                <a16:creationId xmlns:a16="http://schemas.microsoft.com/office/drawing/2014/main" id="{13E610DA-CE00-92A2-1ECD-1375000A1AA2}"/>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BFBDD38B-2FDA-6993-2B8E-21B145C4BBF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DFAB13D-A572-E641-5498-38DF2F116025}"/>
              </a:ext>
            </a:extLst>
          </p:cNvPr>
          <p:cNvSpPr>
            <a:spLocks noGrp="1"/>
          </p:cNvSpPr>
          <p:nvPr>
            <p:ph type="sldNum" sz="quarter" idx="12"/>
          </p:nvPr>
        </p:nvSpPr>
        <p:spPr/>
        <p:txBody>
          <a:bodyPr/>
          <a:lstStyle/>
          <a:p>
            <a:fld id="{C4FA3F07-B4E9-4FEB-BC07-B9713C186F28}" type="slidenum">
              <a:rPr lang="en-US" smtClean="0"/>
              <a:pPr/>
              <a:t>15</a:t>
            </a:fld>
            <a:endParaRPr lang="en-US" dirty="0"/>
          </a:p>
        </p:txBody>
      </p:sp>
      <p:pic>
        <p:nvPicPr>
          <p:cNvPr id="9" name="Picture 8">
            <a:extLst>
              <a:ext uri="{FF2B5EF4-FFF2-40B4-BE49-F238E27FC236}">
                <a16:creationId xmlns:a16="http://schemas.microsoft.com/office/drawing/2014/main" id="{4E8CA042-4D69-9133-0BAE-B924F54110F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8600" y="2362200"/>
            <a:ext cx="11658599" cy="3640183"/>
          </a:xfrm>
          <a:prstGeom prst="rect">
            <a:avLst/>
          </a:prstGeom>
        </p:spPr>
      </p:pic>
    </p:spTree>
    <p:extLst>
      <p:ext uri="{BB962C8B-B14F-4D97-AF65-F5344CB8AC3E}">
        <p14:creationId xmlns:p14="http://schemas.microsoft.com/office/powerpoint/2010/main" val="294235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marL="0" indent="0" algn="l">
              <a:buNone/>
            </a:pPr>
            <a:r>
              <a:rPr lang="en-US" b="1" i="0" dirty="0">
                <a:solidFill>
                  <a:srgbClr val="292929"/>
                </a:solidFill>
                <a:effectLst/>
                <a:latin typeface="sohne"/>
              </a:rPr>
              <a:t>When creating a ‘Hero’ Task Flows, less is more.</a:t>
            </a:r>
          </a:p>
          <a:p>
            <a:pPr algn="l">
              <a:buFont typeface="+mj-lt"/>
              <a:buAutoNum type="arabicPeriod"/>
            </a:pPr>
            <a:r>
              <a:rPr lang="en-US" b="1" i="0" dirty="0">
                <a:solidFill>
                  <a:srgbClr val="292929"/>
                </a:solidFill>
                <a:effectLst/>
                <a:latin typeface="source-serif-pro"/>
              </a:rPr>
              <a:t>Only depict motivations &amp; primary steps </a:t>
            </a:r>
            <a:r>
              <a:rPr lang="en-US" b="0" i="0" dirty="0">
                <a:solidFill>
                  <a:srgbClr val="292929"/>
                </a:solidFill>
                <a:effectLst/>
                <a:latin typeface="source-serif-pro"/>
              </a:rPr>
              <a:t>— The minimum number of touch points needed to illustrate how a user accomplishes their goal.</a:t>
            </a:r>
          </a:p>
          <a:p>
            <a:pPr algn="l">
              <a:buFont typeface="+mj-lt"/>
              <a:buAutoNum type="arabicPeriod"/>
            </a:pPr>
            <a:r>
              <a:rPr lang="en-US" b="1" i="0" dirty="0">
                <a:solidFill>
                  <a:srgbClr val="292929"/>
                </a:solidFill>
                <a:effectLst/>
                <a:latin typeface="source-serif-pro"/>
              </a:rPr>
              <a:t>Illustrate internal &amp; external touch points </a:t>
            </a:r>
            <a:r>
              <a:rPr lang="en-US" b="0" i="0" dirty="0">
                <a:solidFill>
                  <a:srgbClr val="292929"/>
                </a:solidFill>
                <a:effectLst/>
                <a:latin typeface="source-serif-pro"/>
              </a:rPr>
              <a:t>— As necessary, incorporate touch points outside of your product or service ecosystem.</a:t>
            </a:r>
          </a:p>
          <a:p>
            <a:pPr algn="l">
              <a:buFont typeface="+mj-lt"/>
              <a:buAutoNum type="arabicPeriod"/>
            </a:pPr>
            <a:r>
              <a:rPr lang="en-US" b="1" i="0" dirty="0">
                <a:solidFill>
                  <a:srgbClr val="292929"/>
                </a:solidFill>
                <a:effectLst/>
                <a:latin typeface="source-serif-pro"/>
              </a:rPr>
              <a:t>Don’t account for edge cases — </a:t>
            </a:r>
            <a:r>
              <a:rPr lang="en-US" b="0" i="0" dirty="0">
                <a:solidFill>
                  <a:srgbClr val="292929"/>
                </a:solidFill>
                <a:effectLst/>
                <a:latin typeface="source-serif-pro"/>
              </a:rPr>
              <a:t>Focus on the primary path a user takes to achieving their goal. Define the edge cases later.</a:t>
            </a:r>
          </a:p>
          <a:p>
            <a:pPr marL="0" indent="0" algn="l">
              <a:buNone/>
            </a:pPr>
            <a:r>
              <a:rPr lang="en-US" b="1" i="0" dirty="0">
                <a:solidFill>
                  <a:srgbClr val="292929"/>
                </a:solidFill>
                <a:effectLst/>
                <a:latin typeface="sohne"/>
              </a:rPr>
              <a:t>When, how, and why do we use User Scenarios and ‘Hero’ Task Flows?</a:t>
            </a:r>
          </a:p>
          <a:p>
            <a:pPr algn="l"/>
            <a:r>
              <a:rPr lang="en-US" b="0" i="0" dirty="0">
                <a:solidFill>
                  <a:srgbClr val="292929"/>
                </a:solidFill>
                <a:effectLst/>
                <a:latin typeface="source-serif-pro"/>
              </a:rPr>
              <a:t>User Scenarios + ‘Hero’ Flows can be utilized at both ends of the design process. Early, when we are identifying things to build and later, when we are figuring out how to build something effectively.</a:t>
            </a:r>
          </a:p>
          <a:p>
            <a:endParaRPr lang="en-IN" dirty="0"/>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16</a:t>
            </a:fld>
            <a:endParaRPr lang="en-US" dirty="0"/>
          </a:p>
        </p:txBody>
      </p:sp>
    </p:spTree>
    <p:extLst>
      <p:ext uri="{BB962C8B-B14F-4D97-AF65-F5344CB8AC3E}">
        <p14:creationId xmlns:p14="http://schemas.microsoft.com/office/powerpoint/2010/main" val="234947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marL="0" indent="0" algn="l">
              <a:buNone/>
            </a:pPr>
            <a:r>
              <a:rPr lang="en-US" b="1" i="0" dirty="0">
                <a:solidFill>
                  <a:srgbClr val="292929"/>
                </a:solidFill>
                <a:effectLst/>
                <a:latin typeface="sohne"/>
              </a:rPr>
              <a:t>01. / User Scenarios &amp; Task Flows — Early in the design process.</a:t>
            </a:r>
          </a:p>
          <a:p>
            <a:pPr algn="l"/>
            <a:r>
              <a:rPr lang="en-US" b="0" i="0" dirty="0">
                <a:solidFill>
                  <a:srgbClr val="292929"/>
                </a:solidFill>
                <a:effectLst/>
                <a:latin typeface="source-serif-pro"/>
              </a:rPr>
              <a:t>When we are determining “What to build”, User Scenarios &amp; Task Flows are </a:t>
            </a:r>
            <a:r>
              <a:rPr lang="en-US" b="0" i="1" dirty="0">
                <a:solidFill>
                  <a:srgbClr val="292929"/>
                </a:solidFill>
                <a:effectLst/>
                <a:latin typeface="source-serif-pro"/>
              </a:rPr>
              <a:t>broad,</a:t>
            </a:r>
            <a:r>
              <a:rPr lang="en-US" b="0" i="0" dirty="0">
                <a:solidFill>
                  <a:srgbClr val="292929"/>
                </a:solidFill>
                <a:effectLst/>
                <a:latin typeface="source-serif-pro"/>
              </a:rPr>
              <a:t> </a:t>
            </a:r>
            <a:r>
              <a:rPr lang="en-US" b="0" i="1" dirty="0">
                <a:solidFill>
                  <a:srgbClr val="292929"/>
                </a:solidFill>
                <a:effectLst/>
                <a:latin typeface="source-serif-pro"/>
              </a:rPr>
              <a:t>less detailed</a:t>
            </a:r>
            <a:r>
              <a:rPr lang="en-US" b="0" i="0" dirty="0">
                <a:solidFill>
                  <a:srgbClr val="292929"/>
                </a:solidFill>
                <a:effectLst/>
                <a:latin typeface="source-serif-pro"/>
              </a:rPr>
              <a:t>, and </a:t>
            </a:r>
            <a:r>
              <a:rPr lang="en-US" b="0" i="1" dirty="0">
                <a:solidFill>
                  <a:srgbClr val="292929"/>
                </a:solidFill>
                <a:effectLst/>
                <a:latin typeface="source-serif-pro"/>
              </a:rPr>
              <a:t>cover more of a journey</a:t>
            </a:r>
            <a:r>
              <a:rPr lang="en-US" b="0" i="0" dirty="0">
                <a:solidFill>
                  <a:srgbClr val="292929"/>
                </a:solidFill>
                <a:effectLst/>
                <a:latin typeface="source-serif-pro"/>
              </a:rPr>
              <a:t>.</a:t>
            </a:r>
          </a:p>
          <a:p>
            <a:pPr algn="l"/>
            <a:r>
              <a:rPr lang="en-US" b="0" i="0" dirty="0">
                <a:solidFill>
                  <a:srgbClr val="292929"/>
                </a:solidFill>
                <a:effectLst/>
                <a:latin typeface="source-serif-pro"/>
              </a:rPr>
              <a:t>‘Hero’ Task Flows are most commonly used early in the design process, when we are thinking broadly about the design of an experience.</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17</a:t>
            </a:fld>
            <a:endParaRPr lang="en-US" dirty="0"/>
          </a:p>
        </p:txBody>
      </p:sp>
      <p:pic>
        <p:nvPicPr>
          <p:cNvPr id="8" name="Picture 7">
            <a:extLst>
              <a:ext uri="{FF2B5EF4-FFF2-40B4-BE49-F238E27FC236}">
                <a16:creationId xmlns:a16="http://schemas.microsoft.com/office/drawing/2014/main" id="{BE8A85C7-B422-0BE7-A0E2-4CB62C3FB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4200"/>
            <a:ext cx="12192000" cy="2873829"/>
          </a:xfrm>
          <a:prstGeom prst="rect">
            <a:avLst/>
          </a:prstGeom>
        </p:spPr>
      </p:pic>
    </p:spTree>
    <p:extLst>
      <p:ext uri="{BB962C8B-B14F-4D97-AF65-F5344CB8AC3E}">
        <p14:creationId xmlns:p14="http://schemas.microsoft.com/office/powerpoint/2010/main" val="249244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marL="0" indent="0" algn="l">
              <a:buNone/>
            </a:pPr>
            <a:r>
              <a:rPr lang="en-US" b="1" i="0" dirty="0">
                <a:solidFill>
                  <a:srgbClr val="292929"/>
                </a:solidFill>
                <a:effectLst/>
                <a:latin typeface="sohne"/>
              </a:rPr>
              <a:t>02. / User Scenarios &amp; Task Flows — Later in the design process.</a:t>
            </a:r>
          </a:p>
          <a:p>
            <a:pPr algn="l"/>
            <a:r>
              <a:rPr lang="en-US" b="0" i="0" dirty="0">
                <a:solidFill>
                  <a:srgbClr val="292929"/>
                </a:solidFill>
                <a:effectLst/>
                <a:latin typeface="source-serif-pro"/>
              </a:rPr>
              <a:t>When we are determining “How to build” something, User Scenarios &amp; Task Flows are </a:t>
            </a:r>
            <a:r>
              <a:rPr lang="en-US" b="0" i="1" dirty="0">
                <a:solidFill>
                  <a:srgbClr val="292929"/>
                </a:solidFill>
                <a:effectLst/>
                <a:latin typeface="source-serif-pro"/>
              </a:rPr>
              <a:t>more specific</a:t>
            </a:r>
            <a:r>
              <a:rPr lang="en-US" b="0" i="0" dirty="0">
                <a:solidFill>
                  <a:srgbClr val="292929"/>
                </a:solidFill>
                <a:effectLst/>
                <a:latin typeface="source-serif-pro"/>
              </a:rPr>
              <a:t>, </a:t>
            </a:r>
            <a:r>
              <a:rPr lang="en-US" b="0" i="1" dirty="0">
                <a:solidFill>
                  <a:srgbClr val="292929"/>
                </a:solidFill>
                <a:effectLst/>
                <a:latin typeface="source-serif-pro"/>
              </a:rPr>
              <a:t>detailed</a:t>
            </a:r>
            <a:r>
              <a:rPr lang="en-US" b="0" i="0" dirty="0">
                <a:solidFill>
                  <a:srgbClr val="292929"/>
                </a:solidFill>
                <a:effectLst/>
                <a:latin typeface="source-serif-pro"/>
              </a:rPr>
              <a:t>, and </a:t>
            </a:r>
            <a:r>
              <a:rPr lang="en-US" b="0" i="1" dirty="0">
                <a:solidFill>
                  <a:srgbClr val="292929"/>
                </a:solidFill>
                <a:effectLst/>
                <a:latin typeface="source-serif-pro"/>
              </a:rPr>
              <a:t>cover less of a journey</a:t>
            </a:r>
            <a:r>
              <a:rPr lang="en-US" b="0" i="0" dirty="0">
                <a:solidFill>
                  <a:srgbClr val="292929"/>
                </a:solidFill>
                <a:effectLst/>
                <a:latin typeface="source-serif-pro"/>
              </a:rPr>
              <a:t>.</a:t>
            </a:r>
          </a:p>
          <a:p>
            <a:pPr algn="l"/>
            <a:r>
              <a:rPr lang="en-US" b="0" i="0" dirty="0">
                <a:solidFill>
                  <a:srgbClr val="292929"/>
                </a:solidFill>
                <a:effectLst/>
                <a:latin typeface="source-serif-pro"/>
              </a:rPr>
              <a:t>As we get more specific and detailed in the design of our experience, our ‘Hero’ Task Flows evolve and become traditional Task Flow diagrams.</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18</a:t>
            </a:fld>
            <a:endParaRPr lang="en-US" dirty="0"/>
          </a:p>
        </p:txBody>
      </p:sp>
      <p:pic>
        <p:nvPicPr>
          <p:cNvPr id="9" name="Picture 8">
            <a:extLst>
              <a:ext uri="{FF2B5EF4-FFF2-40B4-BE49-F238E27FC236}">
                <a16:creationId xmlns:a16="http://schemas.microsoft.com/office/drawing/2014/main" id="{74C165A5-5C43-920E-6B6D-E3CB6E63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3124200"/>
            <a:ext cx="11455400" cy="2850968"/>
          </a:xfrm>
          <a:prstGeom prst="rect">
            <a:avLst/>
          </a:prstGeom>
        </p:spPr>
      </p:pic>
    </p:spTree>
    <p:extLst>
      <p:ext uri="{BB962C8B-B14F-4D97-AF65-F5344CB8AC3E}">
        <p14:creationId xmlns:p14="http://schemas.microsoft.com/office/powerpoint/2010/main" val="43468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marL="0" indent="0" algn="l">
              <a:buNone/>
            </a:pPr>
            <a:r>
              <a:rPr lang="en-US" b="1" i="0" dirty="0">
                <a:solidFill>
                  <a:srgbClr val="292929"/>
                </a:solidFill>
                <a:effectLst/>
                <a:latin typeface="sohne"/>
              </a:rPr>
              <a:t>03. / User Scenarios &amp; Task Flows — At the end of the design process.</a:t>
            </a:r>
          </a:p>
          <a:p>
            <a:pPr algn="l"/>
            <a:r>
              <a:rPr lang="en-US" b="0" i="0" dirty="0">
                <a:solidFill>
                  <a:srgbClr val="292929"/>
                </a:solidFill>
                <a:effectLst/>
                <a:latin typeface="source-serif-pro"/>
              </a:rPr>
              <a:t>When we are finalizing “How to build” something, User Scenarios &amp; Task Flows are </a:t>
            </a:r>
            <a:r>
              <a:rPr lang="en-US" b="0" i="1" dirty="0">
                <a:solidFill>
                  <a:srgbClr val="292929"/>
                </a:solidFill>
                <a:effectLst/>
                <a:latin typeface="source-serif-pro"/>
              </a:rPr>
              <a:t>very specific</a:t>
            </a:r>
            <a:r>
              <a:rPr lang="en-US" b="0" i="0" dirty="0">
                <a:solidFill>
                  <a:srgbClr val="292929"/>
                </a:solidFill>
                <a:effectLst/>
                <a:latin typeface="source-serif-pro"/>
              </a:rPr>
              <a:t>, </a:t>
            </a:r>
            <a:r>
              <a:rPr lang="en-US" b="0" i="1" dirty="0">
                <a:solidFill>
                  <a:srgbClr val="292929"/>
                </a:solidFill>
                <a:effectLst/>
                <a:latin typeface="source-serif-pro"/>
              </a:rPr>
              <a:t>detailed, </a:t>
            </a:r>
            <a:r>
              <a:rPr lang="en-US" b="0" i="0" dirty="0">
                <a:solidFill>
                  <a:srgbClr val="292929"/>
                </a:solidFill>
                <a:effectLst/>
                <a:latin typeface="source-serif-pro"/>
              </a:rPr>
              <a:t>and </a:t>
            </a:r>
            <a:r>
              <a:rPr lang="en-US" b="0" i="1" dirty="0">
                <a:solidFill>
                  <a:srgbClr val="292929"/>
                </a:solidFill>
                <a:effectLst/>
                <a:latin typeface="source-serif-pro"/>
              </a:rPr>
              <a:t>cover specific aspects of a journey</a:t>
            </a:r>
            <a:r>
              <a:rPr lang="en-US" b="0" i="0" dirty="0">
                <a:solidFill>
                  <a:srgbClr val="292929"/>
                </a:solidFill>
                <a:effectLst/>
                <a:latin typeface="source-serif-pro"/>
              </a:rPr>
              <a:t>.</a:t>
            </a:r>
          </a:p>
          <a:p>
            <a:pPr algn="l"/>
            <a:r>
              <a:rPr lang="en-US" b="0" i="0" dirty="0">
                <a:solidFill>
                  <a:srgbClr val="292929"/>
                </a:solidFill>
                <a:effectLst/>
                <a:latin typeface="source-serif-pro"/>
              </a:rPr>
              <a:t>As we finalize design of our experience, our Task Flows diagrams can evolve into granular Screen Flow Diagrams or functional prototypes.</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19</a:t>
            </a:fld>
            <a:endParaRPr lang="en-US" dirty="0"/>
          </a:p>
        </p:txBody>
      </p:sp>
      <p:pic>
        <p:nvPicPr>
          <p:cNvPr id="8" name="Picture 7">
            <a:extLst>
              <a:ext uri="{FF2B5EF4-FFF2-40B4-BE49-F238E27FC236}">
                <a16:creationId xmlns:a16="http://schemas.microsoft.com/office/drawing/2014/main" id="{AD29A54F-2702-DBCF-1A64-90047EBEE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124200"/>
            <a:ext cx="11379200" cy="3210766"/>
          </a:xfrm>
          <a:prstGeom prst="rect">
            <a:avLst/>
          </a:prstGeom>
        </p:spPr>
      </p:pic>
    </p:spTree>
    <p:extLst>
      <p:ext uri="{BB962C8B-B14F-4D97-AF65-F5344CB8AC3E}">
        <p14:creationId xmlns:p14="http://schemas.microsoft.com/office/powerpoint/2010/main" val="330072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7000"/>
              </a:lnSpc>
              <a:spcAft>
                <a:spcPts val="800"/>
              </a:spcAft>
            </a:pPr>
            <a:r>
              <a:rPr lang="en-IN" sz="3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Development and Prototyping: </a:t>
            </a:r>
          </a:p>
          <a:p>
            <a:pPr lvl="1">
              <a:lnSpc>
                <a:spcPct val="107000"/>
              </a:lnSpc>
              <a:spcAft>
                <a:spcPts val="800"/>
              </a:spcAft>
            </a:pPr>
            <a:r>
              <a:rPr lang="en-IN"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Concept Development  </a:t>
            </a:r>
          </a:p>
          <a:p>
            <a:pPr lvl="1">
              <a:lnSpc>
                <a:spcPct val="107000"/>
              </a:lnSpc>
              <a:spcAft>
                <a:spcPts val="800"/>
              </a:spcAft>
            </a:pPr>
            <a:r>
              <a:rPr lang="en-IN"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Task flow detailing for the Project </a:t>
            </a:r>
          </a:p>
          <a:p>
            <a:pPr lvl="1">
              <a:lnSpc>
                <a:spcPct val="107000"/>
              </a:lnSpc>
              <a:spcAft>
                <a:spcPts val="800"/>
              </a:spcAft>
            </a:pPr>
            <a:r>
              <a:rPr lang="en-IN"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Prototyping Techniques  </a:t>
            </a:r>
          </a:p>
          <a:p>
            <a:pPr lvl="2">
              <a:lnSpc>
                <a:spcPct val="107000"/>
              </a:lnSpc>
              <a:spcAft>
                <a:spcPts val="800"/>
              </a:spcAft>
            </a:pPr>
            <a:r>
              <a:rPr lang="en-IN" sz="2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Paper, Electronic, and Prototyping Tools.</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2</a:t>
            </a:fld>
            <a:endParaRPr lang="en-US" dirty="0"/>
          </a:p>
        </p:txBody>
      </p:sp>
    </p:spTree>
    <p:extLst>
      <p:ext uri="{BB962C8B-B14F-4D97-AF65-F5344CB8AC3E}">
        <p14:creationId xmlns:p14="http://schemas.microsoft.com/office/powerpoint/2010/main" val="226410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marL="0" indent="0" algn="l">
              <a:buNone/>
            </a:pPr>
            <a:r>
              <a:rPr lang="en-US" b="1" i="0" dirty="0">
                <a:solidFill>
                  <a:srgbClr val="292929"/>
                </a:solidFill>
                <a:effectLst/>
                <a:latin typeface="sohne"/>
              </a:rPr>
              <a:t>03. / User Scenarios &amp; Task Flows — At the end of the design process.</a:t>
            </a:r>
          </a:p>
          <a:p>
            <a:pPr algn="l"/>
            <a:r>
              <a:rPr lang="en-US" b="0" i="0" dirty="0">
                <a:solidFill>
                  <a:srgbClr val="292929"/>
                </a:solidFill>
                <a:effectLst/>
                <a:latin typeface="source-serif-pro"/>
              </a:rPr>
              <a:t>When we are finalizing “How to build” something, User Scenarios &amp; Task Flows are </a:t>
            </a:r>
            <a:r>
              <a:rPr lang="en-US" b="0" i="1" dirty="0">
                <a:solidFill>
                  <a:srgbClr val="292929"/>
                </a:solidFill>
                <a:effectLst/>
                <a:latin typeface="source-serif-pro"/>
              </a:rPr>
              <a:t>very specific</a:t>
            </a:r>
            <a:r>
              <a:rPr lang="en-US" b="0" i="0" dirty="0">
                <a:solidFill>
                  <a:srgbClr val="292929"/>
                </a:solidFill>
                <a:effectLst/>
                <a:latin typeface="source-serif-pro"/>
              </a:rPr>
              <a:t>, </a:t>
            </a:r>
            <a:r>
              <a:rPr lang="en-US" b="0" i="1" dirty="0">
                <a:solidFill>
                  <a:srgbClr val="292929"/>
                </a:solidFill>
                <a:effectLst/>
                <a:latin typeface="source-serif-pro"/>
              </a:rPr>
              <a:t>detailed, </a:t>
            </a:r>
            <a:r>
              <a:rPr lang="en-US" b="0" i="0" dirty="0">
                <a:solidFill>
                  <a:srgbClr val="292929"/>
                </a:solidFill>
                <a:effectLst/>
                <a:latin typeface="source-serif-pro"/>
              </a:rPr>
              <a:t>and </a:t>
            </a:r>
            <a:r>
              <a:rPr lang="en-US" b="0" i="1" dirty="0">
                <a:solidFill>
                  <a:srgbClr val="292929"/>
                </a:solidFill>
                <a:effectLst/>
                <a:latin typeface="source-serif-pro"/>
              </a:rPr>
              <a:t>cover specific aspects of a journey</a:t>
            </a:r>
            <a:r>
              <a:rPr lang="en-US" b="0" i="0" dirty="0">
                <a:solidFill>
                  <a:srgbClr val="292929"/>
                </a:solidFill>
                <a:effectLst/>
                <a:latin typeface="source-serif-pro"/>
              </a:rPr>
              <a:t>.</a:t>
            </a:r>
          </a:p>
          <a:p>
            <a:pPr algn="l"/>
            <a:r>
              <a:rPr lang="en-US" b="0" i="0" dirty="0">
                <a:solidFill>
                  <a:srgbClr val="292929"/>
                </a:solidFill>
                <a:effectLst/>
                <a:latin typeface="source-serif-pro"/>
              </a:rPr>
              <a:t>As we finalize design of our experience, our Task Flows diagrams can evolve into granular Screen Flow Diagrams or functional prototypes.</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20</a:t>
            </a:fld>
            <a:endParaRPr lang="en-US" dirty="0"/>
          </a:p>
        </p:txBody>
      </p:sp>
      <p:pic>
        <p:nvPicPr>
          <p:cNvPr id="8" name="Picture 7">
            <a:extLst>
              <a:ext uri="{FF2B5EF4-FFF2-40B4-BE49-F238E27FC236}">
                <a16:creationId xmlns:a16="http://schemas.microsoft.com/office/drawing/2014/main" id="{AD29A54F-2702-DBCF-1A64-90047EBEE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124200"/>
            <a:ext cx="11379200" cy="3210766"/>
          </a:xfrm>
          <a:prstGeom prst="rect">
            <a:avLst/>
          </a:prstGeom>
        </p:spPr>
      </p:pic>
    </p:spTree>
    <p:extLst>
      <p:ext uri="{BB962C8B-B14F-4D97-AF65-F5344CB8AC3E}">
        <p14:creationId xmlns:p14="http://schemas.microsoft.com/office/powerpoint/2010/main" val="365660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p:txBody>
          <a:bodyPr/>
          <a:lstStyle/>
          <a:p>
            <a:pPr algn="l"/>
            <a:r>
              <a:rPr lang="en-US" b="1" i="0" dirty="0">
                <a:solidFill>
                  <a:srgbClr val="292929"/>
                </a:solidFill>
                <a:effectLst/>
                <a:latin typeface="sohne"/>
              </a:rPr>
              <a:t>Step-by-step: How to use User Scenarios and ‘Hero’ Task Flows to integrate user context early in the design process.</a:t>
            </a:r>
          </a:p>
          <a:p>
            <a:pPr algn="l"/>
            <a:r>
              <a:rPr lang="en-US" b="0" i="0" dirty="0">
                <a:solidFill>
                  <a:srgbClr val="292929"/>
                </a:solidFill>
                <a:effectLst/>
                <a:latin typeface="source-serif-pro"/>
              </a:rPr>
              <a:t>The real-world example below shows how we can use User Scenarios and ‘Hero’ Task Flows to align design decisions with user behavior by articulating the </a:t>
            </a:r>
            <a:r>
              <a:rPr lang="en-US" b="0" i="1" dirty="0">
                <a:solidFill>
                  <a:srgbClr val="292929"/>
                </a:solidFill>
                <a:effectLst/>
                <a:latin typeface="source-serif-pro"/>
              </a:rPr>
              <a:t>Context </a:t>
            </a:r>
            <a:r>
              <a:rPr lang="en-US" b="0" i="0" dirty="0">
                <a:solidFill>
                  <a:srgbClr val="292929"/>
                </a:solidFill>
                <a:effectLst/>
                <a:latin typeface="source-serif-pro"/>
              </a:rPr>
              <a:t>and</a:t>
            </a:r>
            <a:r>
              <a:rPr lang="en-US" b="0" i="1" dirty="0">
                <a:solidFill>
                  <a:srgbClr val="292929"/>
                </a:solidFill>
                <a:effectLst/>
                <a:latin typeface="source-serif-pro"/>
              </a:rPr>
              <a:t> Goals </a:t>
            </a:r>
            <a:r>
              <a:rPr lang="en-US" b="0" i="0" dirty="0">
                <a:solidFill>
                  <a:srgbClr val="292929"/>
                </a:solidFill>
                <a:effectLst/>
                <a:latin typeface="source-serif-pro"/>
              </a:rPr>
              <a:t>of our user</a:t>
            </a:r>
            <a:r>
              <a:rPr lang="en-US" b="0" i="1" dirty="0">
                <a:solidFill>
                  <a:srgbClr val="292929"/>
                </a:solidFill>
                <a:effectLst/>
                <a:latin typeface="source-serif-pro"/>
              </a:rPr>
              <a:t>.</a:t>
            </a:r>
            <a:endParaRPr lang="en-US" b="0" i="0" dirty="0">
              <a:solidFill>
                <a:srgbClr val="292929"/>
              </a:solidFill>
              <a:effectLst/>
              <a:latin typeface="source-serif-pro"/>
            </a:endParaRPr>
          </a:p>
          <a:p>
            <a:pPr algn="l"/>
            <a:r>
              <a:rPr lang="en-US" b="0" i="0" dirty="0">
                <a:solidFill>
                  <a:srgbClr val="292929"/>
                </a:solidFill>
                <a:effectLst/>
                <a:latin typeface="source-serif-pro"/>
              </a:rPr>
              <a:t>In this example, we are designing an iOS App feature that allows users who have booked a restaurant reservation using the Reserve app to split the check with friends and pay for their meal digitally, through the app.</a:t>
            </a:r>
          </a:p>
          <a:p>
            <a:pPr marL="0" indent="0" algn="l">
              <a:buNone/>
            </a:pPr>
            <a:endParaRPr lang="en-US" b="0" i="0" dirty="0">
              <a:solidFill>
                <a:srgbClr val="292929"/>
              </a:solidFill>
              <a:effectLst/>
              <a:latin typeface="source-serif-pro"/>
            </a:endParaRP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21</a:t>
            </a:fld>
            <a:endParaRPr lang="en-US" dirty="0"/>
          </a:p>
        </p:txBody>
      </p:sp>
    </p:spTree>
    <p:extLst>
      <p:ext uri="{BB962C8B-B14F-4D97-AF65-F5344CB8AC3E}">
        <p14:creationId xmlns:p14="http://schemas.microsoft.com/office/powerpoint/2010/main" val="3049982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a:xfrm>
            <a:off x="304800" y="1371600"/>
            <a:ext cx="11658600" cy="4800600"/>
          </a:xfrm>
        </p:spPr>
        <p:txBody>
          <a:bodyPr/>
          <a:lstStyle/>
          <a:p>
            <a:pPr marL="0" indent="0" algn="l">
              <a:buNone/>
            </a:pPr>
            <a:r>
              <a:rPr lang="en-US" b="1" i="0" dirty="0">
                <a:solidFill>
                  <a:srgbClr val="292929"/>
                </a:solidFill>
                <a:effectLst/>
                <a:latin typeface="sohne"/>
              </a:rPr>
              <a:t>Step-by-step: How to use User Scenarios and ‘Hero’ Task Flows to integrate user context early in the design process.</a:t>
            </a:r>
          </a:p>
          <a:p>
            <a:pPr algn="l"/>
            <a:r>
              <a:rPr lang="en-US" b="1" i="0" dirty="0">
                <a:solidFill>
                  <a:srgbClr val="292929"/>
                </a:solidFill>
                <a:effectLst/>
                <a:latin typeface="sohne"/>
              </a:rPr>
              <a:t>Step 01: Gain an understanding of your user.</a:t>
            </a:r>
          </a:p>
          <a:p>
            <a:pPr algn="l"/>
            <a:r>
              <a:rPr lang="en-US" b="0" i="0" dirty="0">
                <a:solidFill>
                  <a:srgbClr val="292929"/>
                </a:solidFill>
                <a:effectLst/>
                <a:latin typeface="source-serif-pro"/>
              </a:rPr>
              <a:t>A prerequisite to defining User Scenarios and ‘Hero’ Task Flows is a baseline understanding of the user you are designing for — this includes, but is not limited to, their </a:t>
            </a:r>
            <a:r>
              <a:rPr lang="en-US" b="0" i="1" dirty="0">
                <a:solidFill>
                  <a:srgbClr val="292929"/>
                </a:solidFill>
                <a:effectLst/>
                <a:latin typeface="source-serif-pro"/>
              </a:rPr>
              <a:t>Status</a:t>
            </a:r>
            <a:r>
              <a:rPr lang="en-US" b="0" i="0" dirty="0">
                <a:solidFill>
                  <a:srgbClr val="292929"/>
                </a:solidFill>
                <a:effectLst/>
                <a:latin typeface="source-serif-pro"/>
              </a:rPr>
              <a:t>, </a:t>
            </a:r>
            <a:r>
              <a:rPr lang="en-US" b="0" i="1" dirty="0">
                <a:solidFill>
                  <a:srgbClr val="292929"/>
                </a:solidFill>
                <a:effectLst/>
                <a:latin typeface="source-serif-pro"/>
              </a:rPr>
              <a:t>Context</a:t>
            </a:r>
            <a:r>
              <a:rPr lang="en-US" b="0" i="0" dirty="0">
                <a:solidFill>
                  <a:srgbClr val="292929"/>
                </a:solidFill>
                <a:effectLst/>
                <a:latin typeface="source-serif-pro"/>
              </a:rPr>
              <a:t> and </a:t>
            </a:r>
            <a:r>
              <a:rPr lang="en-US" b="0" i="1" dirty="0">
                <a:solidFill>
                  <a:srgbClr val="292929"/>
                </a:solidFill>
                <a:effectLst/>
                <a:latin typeface="source-serif-pro"/>
              </a:rPr>
              <a:t>Goals</a:t>
            </a:r>
            <a:r>
              <a:rPr lang="en-US" b="0" i="0" dirty="0">
                <a:solidFill>
                  <a:srgbClr val="292929"/>
                </a:solidFill>
                <a:effectLst/>
                <a:latin typeface="source-serif-pro"/>
              </a:rPr>
              <a:t> while interacting with the product, service, or feature you are designing.</a:t>
            </a:r>
          </a:p>
          <a:p>
            <a:pPr algn="l"/>
            <a:r>
              <a:rPr lang="en-US" b="0" i="0" dirty="0">
                <a:solidFill>
                  <a:srgbClr val="292929"/>
                </a:solidFill>
                <a:effectLst/>
                <a:latin typeface="source-serif-pro"/>
              </a:rPr>
              <a:t>This understanding can be acquired by talking, listening or observing users via a variety of UX research methodologies including interviews, surveys, or contextual inquiry.</a:t>
            </a:r>
          </a:p>
          <a:p>
            <a:pPr algn="l"/>
            <a:endParaRPr lang="en-US" b="1" i="0" dirty="0">
              <a:solidFill>
                <a:srgbClr val="292929"/>
              </a:solidFill>
              <a:effectLst/>
              <a:latin typeface="sohne"/>
            </a:endParaRP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22</a:t>
            </a:fld>
            <a:endParaRPr lang="en-US" dirty="0"/>
          </a:p>
        </p:txBody>
      </p:sp>
    </p:spTree>
    <p:extLst>
      <p:ext uri="{BB962C8B-B14F-4D97-AF65-F5344CB8AC3E}">
        <p14:creationId xmlns:p14="http://schemas.microsoft.com/office/powerpoint/2010/main" val="410472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a:xfrm>
            <a:off x="304800" y="1371600"/>
            <a:ext cx="11658600" cy="4800600"/>
          </a:xfrm>
        </p:spPr>
        <p:txBody>
          <a:bodyPr/>
          <a:lstStyle/>
          <a:p>
            <a:pPr marL="0" indent="0" algn="l">
              <a:buNone/>
            </a:pPr>
            <a:r>
              <a:rPr lang="en-US" b="1" i="0" dirty="0">
                <a:solidFill>
                  <a:srgbClr val="292929"/>
                </a:solidFill>
                <a:effectLst/>
                <a:latin typeface="sohne"/>
              </a:rPr>
              <a:t>Step 02: Draft a User Scenario.</a:t>
            </a:r>
          </a:p>
          <a:p>
            <a:pPr algn="l"/>
            <a:r>
              <a:rPr lang="en-US" b="0" i="0" dirty="0">
                <a:solidFill>
                  <a:srgbClr val="292929"/>
                </a:solidFill>
                <a:effectLst/>
                <a:latin typeface="source-serif-pro"/>
              </a:rPr>
              <a:t>To get started, draft a </a:t>
            </a:r>
            <a:r>
              <a:rPr lang="en-US" b="0" i="1" dirty="0">
                <a:solidFill>
                  <a:srgbClr val="292929"/>
                </a:solidFill>
                <a:effectLst/>
                <a:latin typeface="source-serif-pro"/>
              </a:rPr>
              <a:t>User Scenario</a:t>
            </a:r>
            <a:r>
              <a:rPr lang="en-US" b="0" i="0" dirty="0">
                <a:solidFill>
                  <a:srgbClr val="292929"/>
                </a:solidFill>
                <a:effectLst/>
                <a:latin typeface="source-serif-pro"/>
              </a:rPr>
              <a:t> that frames how and why a user would use the thing that you are designing.</a:t>
            </a:r>
          </a:p>
          <a:p>
            <a:pPr algn="l"/>
            <a:r>
              <a:rPr lang="en-US" b="0" i="0" dirty="0">
                <a:solidFill>
                  <a:srgbClr val="292929"/>
                </a:solidFill>
                <a:effectLst/>
                <a:latin typeface="source-serif-pro"/>
              </a:rPr>
              <a:t>A simple framework can be used as a guide to help you and your team write effective User Scenarios — </a:t>
            </a:r>
            <a:r>
              <a:rPr lang="en-US" b="1" i="1" dirty="0">
                <a:solidFill>
                  <a:srgbClr val="292929"/>
                </a:solidFill>
                <a:effectLst/>
                <a:latin typeface="source-serif-pro"/>
              </a:rPr>
              <a:t>User</a:t>
            </a:r>
            <a:r>
              <a:rPr lang="en-US" b="0" i="0" dirty="0">
                <a:solidFill>
                  <a:srgbClr val="292929"/>
                </a:solidFill>
                <a:effectLst/>
                <a:latin typeface="source-serif-pro"/>
              </a:rPr>
              <a:t> + </a:t>
            </a:r>
            <a:r>
              <a:rPr lang="en-US" b="1" i="1" dirty="0">
                <a:solidFill>
                  <a:srgbClr val="292929"/>
                </a:solidFill>
                <a:effectLst/>
                <a:latin typeface="source-serif-pro"/>
              </a:rPr>
              <a:t>Status</a:t>
            </a:r>
            <a:r>
              <a:rPr lang="en-US" b="0" i="0" dirty="0">
                <a:solidFill>
                  <a:srgbClr val="292929"/>
                </a:solidFill>
                <a:effectLst/>
                <a:latin typeface="source-serif-pro"/>
              </a:rPr>
              <a:t> + </a:t>
            </a:r>
            <a:r>
              <a:rPr lang="en-US" b="1" i="1" dirty="0">
                <a:solidFill>
                  <a:srgbClr val="292929"/>
                </a:solidFill>
                <a:effectLst/>
                <a:latin typeface="source-serif-pro"/>
              </a:rPr>
              <a:t>Goal</a:t>
            </a:r>
            <a:r>
              <a:rPr lang="en-US" b="0" i="0" dirty="0">
                <a:solidFill>
                  <a:srgbClr val="292929"/>
                </a:solidFill>
                <a:effectLst/>
                <a:latin typeface="source-serif-pro"/>
              </a:rPr>
              <a:t> + </a:t>
            </a:r>
            <a:r>
              <a:rPr lang="en-US" b="1" i="1" dirty="0">
                <a:solidFill>
                  <a:srgbClr val="292929"/>
                </a:solidFill>
                <a:effectLst/>
                <a:latin typeface="source-serif-pro"/>
              </a:rPr>
              <a:t>Context</a:t>
            </a:r>
            <a:r>
              <a:rPr lang="en-US" b="0" i="0" dirty="0">
                <a:solidFill>
                  <a:srgbClr val="292929"/>
                </a:solidFill>
                <a:effectLst/>
                <a:latin typeface="source-serif-pro"/>
              </a:rPr>
              <a:t>.</a:t>
            </a:r>
          </a:p>
          <a:p>
            <a:pPr algn="l">
              <a:buFont typeface="Arial" panose="020B0604020202020204" pitchFamily="34" charset="0"/>
              <a:buChar char="•"/>
            </a:pPr>
            <a:r>
              <a:rPr lang="en-US" b="1" i="0" dirty="0">
                <a:solidFill>
                  <a:srgbClr val="292929"/>
                </a:solidFill>
                <a:effectLst/>
                <a:latin typeface="source-serif-pro"/>
              </a:rPr>
              <a:t>User</a:t>
            </a:r>
            <a:r>
              <a:rPr lang="en-US" b="0" i="0" dirty="0">
                <a:solidFill>
                  <a:srgbClr val="292929"/>
                </a:solidFill>
                <a:effectLst/>
                <a:latin typeface="source-serif-pro"/>
              </a:rPr>
              <a:t> — What is their name? What attributes define them in this context?</a:t>
            </a:r>
          </a:p>
          <a:p>
            <a:pPr algn="l">
              <a:buFont typeface="Arial" panose="020B0604020202020204" pitchFamily="34" charset="0"/>
              <a:buChar char="•"/>
            </a:pPr>
            <a:r>
              <a:rPr lang="en-US" b="1" i="0" dirty="0">
                <a:solidFill>
                  <a:srgbClr val="292929"/>
                </a:solidFill>
                <a:effectLst/>
                <a:latin typeface="source-serif-pro"/>
              </a:rPr>
              <a:t>Status</a:t>
            </a:r>
            <a:r>
              <a:rPr lang="en-US" b="0" i="0" dirty="0">
                <a:solidFill>
                  <a:srgbClr val="292929"/>
                </a:solidFill>
                <a:effectLst/>
                <a:latin typeface="source-serif-pro"/>
              </a:rPr>
              <a:t> — What is their status within the system?</a:t>
            </a:r>
          </a:p>
          <a:p>
            <a:pPr algn="l">
              <a:buFont typeface="Arial" panose="020B0604020202020204" pitchFamily="34" charset="0"/>
              <a:buChar char="•"/>
            </a:pPr>
            <a:r>
              <a:rPr lang="en-US" b="1" i="0" dirty="0">
                <a:solidFill>
                  <a:srgbClr val="292929"/>
                </a:solidFill>
                <a:effectLst/>
                <a:latin typeface="source-serif-pro"/>
              </a:rPr>
              <a:t>Goal</a:t>
            </a:r>
            <a:r>
              <a:rPr lang="en-US" b="0" i="0" dirty="0">
                <a:solidFill>
                  <a:srgbClr val="292929"/>
                </a:solidFill>
                <a:effectLst/>
                <a:latin typeface="source-serif-pro"/>
              </a:rPr>
              <a:t> — What is their goal? What are they trying to accomplish?</a:t>
            </a:r>
          </a:p>
          <a:p>
            <a:pPr algn="l">
              <a:buFont typeface="Arial" panose="020B0604020202020204" pitchFamily="34" charset="0"/>
              <a:buChar char="•"/>
            </a:pPr>
            <a:r>
              <a:rPr lang="en-US" b="1" i="0" dirty="0">
                <a:solidFill>
                  <a:srgbClr val="292929"/>
                </a:solidFill>
                <a:effectLst/>
                <a:latin typeface="source-serif-pro"/>
              </a:rPr>
              <a:t>Context</a:t>
            </a:r>
            <a:r>
              <a:rPr lang="en-US" b="0" i="0" dirty="0">
                <a:solidFill>
                  <a:srgbClr val="292929"/>
                </a:solidFill>
                <a:effectLst/>
                <a:latin typeface="source-serif-pro"/>
              </a:rPr>
              <a:t> — Why do they have this goal? What motivates them?</a:t>
            </a:r>
          </a:p>
          <a:p>
            <a:pPr algn="l"/>
            <a:endParaRPr lang="en-US" b="1" i="0" dirty="0">
              <a:solidFill>
                <a:srgbClr val="292929"/>
              </a:solidFill>
              <a:effectLst/>
              <a:latin typeface="sohne"/>
            </a:endParaRP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23</a:t>
            </a:fld>
            <a:endParaRPr lang="en-US" dirty="0"/>
          </a:p>
        </p:txBody>
      </p:sp>
      <p:pic>
        <p:nvPicPr>
          <p:cNvPr id="8" name="Picture 7">
            <a:extLst>
              <a:ext uri="{FF2B5EF4-FFF2-40B4-BE49-F238E27FC236}">
                <a16:creationId xmlns:a16="http://schemas.microsoft.com/office/drawing/2014/main" id="{4FDC93B3-25CC-3400-2BA4-6A97DC92D400}"/>
              </a:ext>
            </a:extLst>
          </p:cNvPr>
          <p:cNvPicPr>
            <a:picLocks noChangeAspect="1"/>
          </p:cNvPicPr>
          <p:nvPr/>
        </p:nvPicPr>
        <p:blipFill>
          <a:blip r:embed="rId2"/>
          <a:stretch>
            <a:fillRect/>
          </a:stretch>
        </p:blipFill>
        <p:spPr>
          <a:xfrm>
            <a:off x="1447800" y="4572000"/>
            <a:ext cx="9448800" cy="1524000"/>
          </a:xfrm>
          <a:prstGeom prst="rect">
            <a:avLst/>
          </a:prstGeom>
        </p:spPr>
      </p:pic>
    </p:spTree>
    <p:extLst>
      <p:ext uri="{BB962C8B-B14F-4D97-AF65-F5344CB8AC3E}">
        <p14:creationId xmlns:p14="http://schemas.microsoft.com/office/powerpoint/2010/main" val="1188626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a:xfrm>
            <a:off x="304800" y="1371600"/>
            <a:ext cx="11658600" cy="4800600"/>
          </a:xfrm>
        </p:spPr>
        <p:txBody>
          <a:bodyPr/>
          <a:lstStyle/>
          <a:p>
            <a:pPr marL="0" indent="0" algn="l">
              <a:buNone/>
            </a:pPr>
            <a:r>
              <a:rPr lang="en-US" b="1" i="0" dirty="0">
                <a:solidFill>
                  <a:srgbClr val="292929"/>
                </a:solidFill>
                <a:effectLst/>
                <a:latin typeface="sohne"/>
              </a:rPr>
              <a:t>Step 02a: Draft a User Scenario — Describe your user.</a:t>
            </a:r>
          </a:p>
          <a:p>
            <a:pPr algn="l"/>
            <a:r>
              <a:rPr lang="en-US" b="0" i="0" dirty="0">
                <a:solidFill>
                  <a:srgbClr val="292929"/>
                </a:solidFill>
                <a:effectLst/>
                <a:latin typeface="source-serif-pro"/>
              </a:rPr>
              <a:t>First, </a:t>
            </a:r>
            <a:r>
              <a:rPr lang="en-US" b="0" i="1" dirty="0">
                <a:solidFill>
                  <a:srgbClr val="292929"/>
                </a:solidFill>
                <a:effectLst/>
                <a:latin typeface="source-serif-pro"/>
              </a:rPr>
              <a:t>give your user a name, </a:t>
            </a:r>
            <a:r>
              <a:rPr lang="en-US" b="0" i="0" dirty="0">
                <a:solidFill>
                  <a:srgbClr val="292929"/>
                </a:solidFill>
                <a:effectLst/>
                <a:latin typeface="source-serif-pro"/>
              </a:rPr>
              <a:t>then </a:t>
            </a:r>
            <a:r>
              <a:rPr lang="en-US" b="0" i="1" dirty="0">
                <a:solidFill>
                  <a:srgbClr val="292929"/>
                </a:solidFill>
                <a:effectLst/>
                <a:latin typeface="source-serif-pro"/>
              </a:rPr>
              <a:t>describe the attributes</a:t>
            </a:r>
            <a:r>
              <a:rPr lang="en-US" b="0" i="0" dirty="0">
                <a:solidFill>
                  <a:srgbClr val="292929"/>
                </a:solidFill>
                <a:effectLst/>
                <a:latin typeface="source-serif-pro"/>
              </a:rPr>
              <a:t> that define who they are within the context of their interaction with the system you are designing.</a:t>
            </a:r>
          </a:p>
          <a:p>
            <a:pPr algn="l"/>
            <a:r>
              <a:rPr lang="en-US" b="0" i="0" dirty="0">
                <a:solidFill>
                  <a:srgbClr val="292929"/>
                </a:solidFill>
                <a:effectLst/>
                <a:latin typeface="source-serif-pro"/>
              </a:rPr>
              <a:t>In the example below we have given our user a name, </a:t>
            </a:r>
            <a:r>
              <a:rPr lang="en-US" b="0" i="1" dirty="0">
                <a:solidFill>
                  <a:srgbClr val="292929"/>
                </a:solidFill>
                <a:effectLst/>
                <a:latin typeface="source-serif-pro"/>
              </a:rPr>
              <a:t>Karla</a:t>
            </a:r>
            <a:r>
              <a:rPr lang="en-US" b="0" i="0" dirty="0">
                <a:solidFill>
                  <a:srgbClr val="292929"/>
                </a:solidFill>
                <a:effectLst/>
                <a:latin typeface="source-serif-pro"/>
              </a:rPr>
              <a:t>, then associated her with the attribute that defines her within the ecosystem — She is a </a:t>
            </a:r>
            <a:r>
              <a:rPr lang="en-US" b="0" i="1" dirty="0">
                <a:solidFill>
                  <a:srgbClr val="292929"/>
                </a:solidFill>
                <a:effectLst/>
                <a:latin typeface="source-serif-pro"/>
              </a:rPr>
              <a:t>Reserve App User</a:t>
            </a:r>
            <a:r>
              <a:rPr lang="en-US" b="0" i="0" dirty="0">
                <a:solidFill>
                  <a:srgbClr val="292929"/>
                </a:solidFill>
                <a:effectLst/>
                <a:latin typeface="source-serif-pro"/>
              </a:rPr>
              <a:t>.</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24</a:t>
            </a:fld>
            <a:endParaRPr lang="en-US" dirty="0"/>
          </a:p>
        </p:txBody>
      </p:sp>
      <p:pic>
        <p:nvPicPr>
          <p:cNvPr id="9" name="Picture 8">
            <a:extLst>
              <a:ext uri="{FF2B5EF4-FFF2-40B4-BE49-F238E27FC236}">
                <a16:creationId xmlns:a16="http://schemas.microsoft.com/office/drawing/2014/main" id="{583F44BF-6D75-22FA-DDCB-1F2A0541FC0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209800" y="3276600"/>
            <a:ext cx="7543800" cy="2906619"/>
          </a:xfrm>
          <a:prstGeom prst="rect">
            <a:avLst/>
          </a:prstGeom>
        </p:spPr>
      </p:pic>
    </p:spTree>
    <p:extLst>
      <p:ext uri="{BB962C8B-B14F-4D97-AF65-F5344CB8AC3E}">
        <p14:creationId xmlns:p14="http://schemas.microsoft.com/office/powerpoint/2010/main" val="480160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9B3E-C7E5-63AA-745D-EE15BF00C90D}"/>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674B9417-ED61-0FEC-22C9-D9722E60FFAE}"/>
              </a:ext>
            </a:extLst>
          </p:cNvPr>
          <p:cNvSpPr>
            <a:spLocks noGrp="1"/>
          </p:cNvSpPr>
          <p:nvPr>
            <p:ph idx="1"/>
          </p:nvPr>
        </p:nvSpPr>
        <p:spPr>
          <a:xfrm>
            <a:off x="304800" y="1371600"/>
            <a:ext cx="11658600" cy="4800600"/>
          </a:xfrm>
        </p:spPr>
        <p:txBody>
          <a:bodyPr/>
          <a:lstStyle/>
          <a:p>
            <a:pPr marL="0" indent="0" algn="l">
              <a:buNone/>
            </a:pPr>
            <a:r>
              <a:rPr lang="en-US" b="1" i="0" dirty="0">
                <a:solidFill>
                  <a:srgbClr val="292929"/>
                </a:solidFill>
                <a:effectLst/>
                <a:latin typeface="sohne"/>
              </a:rPr>
              <a:t>Step 02b: Draft a User Scenario — Describe the user’s status.</a:t>
            </a:r>
          </a:p>
          <a:p>
            <a:pPr algn="l"/>
            <a:r>
              <a:rPr lang="en-US" b="0" i="0" dirty="0">
                <a:solidFill>
                  <a:srgbClr val="292929"/>
                </a:solidFill>
                <a:effectLst/>
                <a:latin typeface="source-serif-pro"/>
              </a:rPr>
              <a:t>Next, </a:t>
            </a:r>
            <a:r>
              <a:rPr lang="en-US" b="0" i="1" dirty="0">
                <a:solidFill>
                  <a:srgbClr val="292929"/>
                </a:solidFill>
                <a:effectLst/>
                <a:latin typeface="source-serif-pro"/>
              </a:rPr>
              <a:t>describe the status </a:t>
            </a:r>
            <a:r>
              <a:rPr lang="en-US" b="0" i="0" dirty="0">
                <a:solidFill>
                  <a:srgbClr val="292929"/>
                </a:solidFill>
                <a:effectLst/>
                <a:latin typeface="source-serif-pro"/>
              </a:rPr>
              <a:t>of your user within the context of their interaction with the system you are designing. What is their status within this system?</a:t>
            </a:r>
          </a:p>
          <a:p>
            <a:pPr algn="l"/>
            <a:r>
              <a:rPr lang="en-US" b="0" i="0" dirty="0">
                <a:solidFill>
                  <a:srgbClr val="292929"/>
                </a:solidFill>
                <a:effectLst/>
                <a:latin typeface="source-serif-pro"/>
              </a:rPr>
              <a:t>In the example below, we are describing Karla’s current status as a user within the Reserve App ecosystem — In this scenario she has </a:t>
            </a:r>
            <a:r>
              <a:rPr lang="en-US" b="0" i="1" dirty="0">
                <a:solidFill>
                  <a:srgbClr val="292929"/>
                </a:solidFill>
                <a:effectLst/>
                <a:latin typeface="source-serif-pro"/>
              </a:rPr>
              <a:t>a confirmed restaurant reservation and digital payment enabled</a:t>
            </a:r>
            <a:r>
              <a:rPr lang="en-US" b="0" i="0" dirty="0">
                <a:solidFill>
                  <a:srgbClr val="292929"/>
                </a:solidFill>
                <a:effectLst/>
                <a:latin typeface="source-serif-pro"/>
              </a:rPr>
              <a:t>.</a:t>
            </a:r>
          </a:p>
        </p:txBody>
      </p:sp>
      <p:sp>
        <p:nvSpPr>
          <p:cNvPr id="4" name="Date Placeholder 3">
            <a:extLst>
              <a:ext uri="{FF2B5EF4-FFF2-40B4-BE49-F238E27FC236}">
                <a16:creationId xmlns:a16="http://schemas.microsoft.com/office/drawing/2014/main" id="{0271C340-6B68-9738-503F-9AC6FCC02D71}"/>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EBC1C28-CA18-4B90-D97A-7107894880EE}"/>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249D89D0-41FE-2E0A-06BB-6C1A37C45F4F}"/>
              </a:ext>
            </a:extLst>
          </p:cNvPr>
          <p:cNvSpPr>
            <a:spLocks noGrp="1"/>
          </p:cNvSpPr>
          <p:nvPr>
            <p:ph type="sldNum" sz="quarter" idx="12"/>
          </p:nvPr>
        </p:nvSpPr>
        <p:spPr/>
        <p:txBody>
          <a:bodyPr/>
          <a:lstStyle/>
          <a:p>
            <a:fld id="{C4FA3F07-B4E9-4FEB-BC07-B9713C186F28}" type="slidenum">
              <a:rPr lang="en-US" smtClean="0"/>
              <a:pPr/>
              <a:t>25</a:t>
            </a:fld>
            <a:endParaRPr lang="en-US" dirty="0"/>
          </a:p>
        </p:txBody>
      </p:sp>
      <p:pic>
        <p:nvPicPr>
          <p:cNvPr id="8" name="Picture 7">
            <a:extLst>
              <a:ext uri="{FF2B5EF4-FFF2-40B4-BE49-F238E27FC236}">
                <a16:creationId xmlns:a16="http://schemas.microsoft.com/office/drawing/2014/main" id="{80F8F8C5-0A28-734A-8DAB-9F3D537989F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032000" y="3352800"/>
            <a:ext cx="7493000" cy="2819400"/>
          </a:xfrm>
          <a:prstGeom prst="rect">
            <a:avLst/>
          </a:prstGeom>
        </p:spPr>
      </p:pic>
    </p:spTree>
    <p:extLst>
      <p:ext uri="{BB962C8B-B14F-4D97-AF65-F5344CB8AC3E}">
        <p14:creationId xmlns:p14="http://schemas.microsoft.com/office/powerpoint/2010/main" val="2697383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1794-2732-FF32-B6D3-4A66AB30010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B9DFBA88-CC11-4ED0-15B5-148B5D60FD8F}"/>
              </a:ext>
            </a:extLst>
          </p:cNvPr>
          <p:cNvSpPr>
            <a:spLocks noGrp="1"/>
          </p:cNvSpPr>
          <p:nvPr>
            <p:ph idx="1"/>
          </p:nvPr>
        </p:nvSpPr>
        <p:spPr>
          <a:xfrm>
            <a:off x="304800" y="1371600"/>
            <a:ext cx="11887200" cy="4800600"/>
          </a:xfrm>
        </p:spPr>
        <p:txBody>
          <a:bodyPr/>
          <a:lstStyle/>
          <a:p>
            <a:pPr algn="l"/>
            <a:r>
              <a:rPr lang="en-US" b="1" i="0" dirty="0">
                <a:solidFill>
                  <a:srgbClr val="292929"/>
                </a:solidFill>
                <a:effectLst/>
                <a:latin typeface="sohne"/>
              </a:rPr>
              <a:t>Step 02c: Draft a User Scenario — State the user’s goal.</a:t>
            </a:r>
          </a:p>
          <a:p>
            <a:pPr algn="l"/>
            <a:r>
              <a:rPr lang="en-US" b="0" i="0" dirty="0">
                <a:solidFill>
                  <a:srgbClr val="292929"/>
                </a:solidFill>
                <a:effectLst/>
                <a:latin typeface="source-serif-pro"/>
              </a:rPr>
              <a:t>Now, </a:t>
            </a:r>
            <a:r>
              <a:rPr lang="en-US" b="0" i="1" dirty="0">
                <a:solidFill>
                  <a:srgbClr val="292929"/>
                </a:solidFill>
                <a:effectLst/>
                <a:latin typeface="source-serif-pro"/>
              </a:rPr>
              <a:t>state the goal</a:t>
            </a:r>
            <a:r>
              <a:rPr lang="en-US" b="0" i="0" dirty="0">
                <a:solidFill>
                  <a:srgbClr val="292929"/>
                </a:solidFill>
                <a:effectLst/>
                <a:latin typeface="source-serif-pro"/>
              </a:rPr>
              <a:t> that your user has within the context of their interaction with the system you are designing — What are they trying to accomplish? What does success look like for them?</a:t>
            </a:r>
          </a:p>
          <a:p>
            <a:pPr algn="l"/>
            <a:r>
              <a:rPr lang="en-US" b="0" i="0" dirty="0">
                <a:solidFill>
                  <a:srgbClr val="292929"/>
                </a:solidFill>
                <a:effectLst/>
                <a:latin typeface="source-serif-pro"/>
              </a:rPr>
              <a:t>In the example below, we have already established Karla’s status within the Reserve ecosystem — she is an “App user with a confirmed restaurant reservation and digital payment enabled”.</a:t>
            </a:r>
          </a:p>
          <a:p>
            <a:pPr algn="l"/>
            <a:r>
              <a:rPr lang="en-US" b="0" i="0" dirty="0">
                <a:solidFill>
                  <a:srgbClr val="292929"/>
                </a:solidFill>
                <a:effectLst/>
                <a:latin typeface="source-serif-pro"/>
              </a:rPr>
              <a:t>Her goal builds upon her status — </a:t>
            </a:r>
            <a:r>
              <a:rPr lang="en-US" b="0" i="1" dirty="0">
                <a:solidFill>
                  <a:srgbClr val="292929"/>
                </a:solidFill>
                <a:effectLst/>
                <a:latin typeface="source-serif-pro"/>
              </a:rPr>
              <a:t>Upon completion of their dining experience, she wants to use the check splitting feature in the app to split the cost of the meal evenly with two of her friends.</a:t>
            </a:r>
            <a:endParaRPr lang="en-US" b="0" i="0" dirty="0">
              <a:solidFill>
                <a:srgbClr val="292929"/>
              </a:solidFill>
              <a:effectLst/>
              <a:latin typeface="source-serif-pro"/>
            </a:endParaRPr>
          </a:p>
          <a:p>
            <a:endParaRPr lang="en-IN" dirty="0"/>
          </a:p>
        </p:txBody>
      </p:sp>
      <p:sp>
        <p:nvSpPr>
          <p:cNvPr id="4" name="Date Placeholder 3">
            <a:extLst>
              <a:ext uri="{FF2B5EF4-FFF2-40B4-BE49-F238E27FC236}">
                <a16:creationId xmlns:a16="http://schemas.microsoft.com/office/drawing/2014/main" id="{90E1D9CD-D5D2-848B-FCDB-1112B2B0222F}"/>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5106AC8-FC72-797A-27DA-8FA6C6348FD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8D995A3-31F0-D585-6FB1-EA98BADB420C}"/>
              </a:ext>
            </a:extLst>
          </p:cNvPr>
          <p:cNvSpPr>
            <a:spLocks noGrp="1"/>
          </p:cNvSpPr>
          <p:nvPr>
            <p:ph type="sldNum" sz="quarter" idx="12"/>
          </p:nvPr>
        </p:nvSpPr>
        <p:spPr/>
        <p:txBody>
          <a:bodyPr/>
          <a:lstStyle/>
          <a:p>
            <a:fld id="{C4FA3F07-B4E9-4FEB-BC07-B9713C186F28}" type="slidenum">
              <a:rPr lang="en-US" smtClean="0"/>
              <a:pPr/>
              <a:t>26</a:t>
            </a:fld>
            <a:endParaRPr lang="en-US" dirty="0"/>
          </a:p>
        </p:txBody>
      </p:sp>
      <p:pic>
        <p:nvPicPr>
          <p:cNvPr id="8" name="Picture 7">
            <a:extLst>
              <a:ext uri="{FF2B5EF4-FFF2-40B4-BE49-F238E27FC236}">
                <a16:creationId xmlns:a16="http://schemas.microsoft.com/office/drawing/2014/main" id="{AEA30541-FEA2-9D4A-74EF-59B74C8186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078554" y="3771900"/>
            <a:ext cx="5626389" cy="2387723"/>
          </a:xfrm>
          <a:prstGeom prst="rect">
            <a:avLst/>
          </a:prstGeom>
        </p:spPr>
      </p:pic>
    </p:spTree>
    <p:extLst>
      <p:ext uri="{BB962C8B-B14F-4D97-AF65-F5344CB8AC3E}">
        <p14:creationId xmlns:p14="http://schemas.microsoft.com/office/powerpoint/2010/main" val="208847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11480800" cy="4800600"/>
          </a:xfrm>
        </p:spPr>
        <p:txBody>
          <a:bodyPr/>
          <a:lstStyle/>
          <a:p>
            <a:pPr algn="l"/>
            <a:r>
              <a:rPr lang="en-US" b="1" i="0" dirty="0">
                <a:solidFill>
                  <a:srgbClr val="292929"/>
                </a:solidFill>
                <a:effectLst/>
                <a:latin typeface="sohne"/>
              </a:rPr>
              <a:t>Step 02d: Draft a User Scenario — Add the user’s context.</a:t>
            </a:r>
          </a:p>
          <a:p>
            <a:pPr algn="l"/>
            <a:r>
              <a:rPr lang="en-US" b="0" i="0" dirty="0">
                <a:solidFill>
                  <a:srgbClr val="292929"/>
                </a:solidFill>
                <a:effectLst/>
                <a:latin typeface="source-serif-pro"/>
              </a:rPr>
              <a:t>Finally, describe the context of your user within the system you are designing. Why do they have this goal? What is motivating them to achieve this goal?</a:t>
            </a:r>
          </a:p>
          <a:p>
            <a:pPr algn="l"/>
            <a:r>
              <a:rPr lang="en-US" b="0" i="0" dirty="0">
                <a:solidFill>
                  <a:srgbClr val="292929"/>
                </a:solidFill>
                <a:effectLst/>
                <a:latin typeface="source-serif-pro"/>
              </a:rPr>
              <a:t>In the example below, we are describing why Karla is motivated to complete her goal of using the check splitting feature in the Reserve App to split the cost of the meal evenly with two of her friends — </a:t>
            </a:r>
            <a:r>
              <a:rPr lang="en-US" b="0" i="1" dirty="0">
                <a:solidFill>
                  <a:srgbClr val="292929"/>
                </a:solidFill>
                <a:effectLst/>
                <a:latin typeface="source-serif-pro"/>
              </a:rPr>
              <a:t>she wants them all to enjoy a seamless, end-of-meal experience</a:t>
            </a:r>
            <a:r>
              <a:rPr lang="en-US" b="0" i="0" dirty="0">
                <a:solidFill>
                  <a:srgbClr val="292929"/>
                </a:solidFill>
                <a:effectLst/>
                <a:latin typeface="source-serif-pro"/>
              </a:rPr>
              <a:t>.</a:t>
            </a:r>
          </a:p>
          <a:p>
            <a:endParaRPr lang="en-IN" dirty="0"/>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27</a:t>
            </a:fld>
            <a:endParaRPr lang="en-US" dirty="0"/>
          </a:p>
        </p:txBody>
      </p:sp>
      <p:pic>
        <p:nvPicPr>
          <p:cNvPr id="8" name="Picture 7">
            <a:extLst>
              <a:ext uri="{FF2B5EF4-FFF2-40B4-BE49-F238E27FC236}">
                <a16:creationId xmlns:a16="http://schemas.microsoft.com/office/drawing/2014/main" id="{BC82184D-9BAD-F766-A249-638A35C5F7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117561" y="3657600"/>
            <a:ext cx="5620039" cy="2387723"/>
          </a:xfrm>
          <a:prstGeom prst="rect">
            <a:avLst/>
          </a:prstGeom>
        </p:spPr>
      </p:pic>
    </p:spTree>
    <p:extLst>
      <p:ext uri="{BB962C8B-B14F-4D97-AF65-F5344CB8AC3E}">
        <p14:creationId xmlns:p14="http://schemas.microsoft.com/office/powerpoint/2010/main" val="869089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11480800" cy="4800600"/>
          </a:xfrm>
        </p:spPr>
        <p:txBody>
          <a:bodyPr/>
          <a:lstStyle/>
          <a:p>
            <a:pPr marL="0" indent="0" algn="l">
              <a:buNone/>
            </a:pPr>
            <a:r>
              <a:rPr lang="en-US" b="1" i="0" dirty="0">
                <a:solidFill>
                  <a:srgbClr val="292929"/>
                </a:solidFill>
                <a:effectLst/>
                <a:latin typeface="sohne"/>
              </a:rPr>
              <a:t>Step 03: Sketch a ‘Hero’ Task Flow.</a:t>
            </a:r>
          </a:p>
          <a:p>
            <a:pPr algn="l"/>
            <a:r>
              <a:rPr lang="en-US" b="0" i="0" dirty="0">
                <a:solidFill>
                  <a:srgbClr val="292929"/>
                </a:solidFill>
                <a:effectLst/>
                <a:latin typeface="source-serif-pro"/>
              </a:rPr>
              <a:t>Next, using your </a:t>
            </a:r>
            <a:r>
              <a:rPr lang="en-US" b="0" i="1" dirty="0">
                <a:solidFill>
                  <a:srgbClr val="292929"/>
                </a:solidFill>
                <a:effectLst/>
                <a:latin typeface="source-serif-pro"/>
              </a:rPr>
              <a:t>User Scenario </a:t>
            </a:r>
            <a:r>
              <a:rPr lang="en-US" b="0" i="0" dirty="0">
                <a:solidFill>
                  <a:srgbClr val="292929"/>
                </a:solidFill>
                <a:effectLst/>
                <a:latin typeface="source-serif-pro"/>
              </a:rPr>
              <a:t>as a framing mechanism, define a </a:t>
            </a:r>
            <a:r>
              <a:rPr lang="en-US" b="0" i="1" dirty="0">
                <a:solidFill>
                  <a:srgbClr val="292929"/>
                </a:solidFill>
                <a:effectLst/>
                <a:latin typeface="source-serif-pro"/>
              </a:rPr>
              <a:t>‘Hero’ Task flow</a:t>
            </a:r>
            <a:r>
              <a:rPr lang="en-US" b="0" i="0" dirty="0">
                <a:solidFill>
                  <a:srgbClr val="292929"/>
                </a:solidFill>
                <a:effectLst/>
                <a:latin typeface="source-serif-pro"/>
              </a:rPr>
              <a:t> that illustrates the motivations and primary steps that your user takes to accomplish the goal defined in your </a:t>
            </a:r>
            <a:r>
              <a:rPr lang="en-US" b="0" i="1" dirty="0">
                <a:solidFill>
                  <a:srgbClr val="292929"/>
                </a:solidFill>
                <a:effectLst/>
                <a:latin typeface="source-serif-pro"/>
              </a:rPr>
              <a:t>Scenario.</a:t>
            </a:r>
            <a:endParaRPr lang="en-US" b="0" i="0" dirty="0">
              <a:solidFill>
                <a:srgbClr val="292929"/>
              </a:solidFill>
              <a:effectLst/>
              <a:latin typeface="source-serif-pro"/>
            </a:endParaRPr>
          </a:p>
          <a:p>
            <a:pPr algn="l"/>
            <a:r>
              <a:rPr lang="en-US" b="0" i="0" dirty="0">
                <a:solidFill>
                  <a:srgbClr val="292929"/>
                </a:solidFill>
                <a:effectLst/>
                <a:latin typeface="source-serif-pro"/>
              </a:rPr>
              <a:t>Both action and emotion can be reflected in a ‘Hero’ Task flow.</a:t>
            </a:r>
          </a:p>
          <a:p>
            <a:pPr algn="l">
              <a:buFont typeface="Arial" panose="020B0604020202020204" pitchFamily="34" charset="0"/>
              <a:buChar char="•"/>
            </a:pPr>
            <a:r>
              <a:rPr lang="en-US" b="1" i="0" dirty="0">
                <a:solidFill>
                  <a:srgbClr val="292929"/>
                </a:solidFill>
                <a:effectLst/>
                <a:latin typeface="source-serif-pro"/>
              </a:rPr>
              <a:t>Starts</a:t>
            </a:r>
            <a:r>
              <a:rPr lang="en-US" b="0" i="0" dirty="0">
                <a:solidFill>
                  <a:srgbClr val="292929"/>
                </a:solidFill>
                <a:effectLst/>
                <a:latin typeface="source-serif-pro"/>
              </a:rPr>
              <a:t> — Where they start their journey.</a:t>
            </a:r>
          </a:p>
          <a:p>
            <a:pPr algn="l">
              <a:buFont typeface="Arial" panose="020B0604020202020204" pitchFamily="34" charset="0"/>
              <a:buChar char="•"/>
            </a:pPr>
            <a:r>
              <a:rPr lang="en-US" b="1" i="0" dirty="0">
                <a:solidFill>
                  <a:srgbClr val="292929"/>
                </a:solidFill>
                <a:effectLst/>
                <a:latin typeface="source-serif-pro"/>
              </a:rPr>
              <a:t>Thinks</a:t>
            </a:r>
            <a:r>
              <a:rPr lang="en-US" b="0" i="0" dirty="0">
                <a:solidFill>
                  <a:srgbClr val="292929"/>
                </a:solidFill>
                <a:effectLst/>
                <a:latin typeface="source-serif-pro"/>
              </a:rPr>
              <a:t> — What they are thinking before they take an action.</a:t>
            </a:r>
          </a:p>
          <a:p>
            <a:pPr algn="l">
              <a:buFont typeface="Arial" panose="020B0604020202020204" pitchFamily="34" charset="0"/>
              <a:buChar char="•"/>
            </a:pPr>
            <a:r>
              <a:rPr lang="en-US" b="1" i="0" dirty="0">
                <a:solidFill>
                  <a:srgbClr val="292929"/>
                </a:solidFill>
                <a:effectLst/>
                <a:latin typeface="source-serif-pro"/>
              </a:rPr>
              <a:t>Does</a:t>
            </a:r>
            <a:r>
              <a:rPr lang="en-US" b="0" i="0" dirty="0">
                <a:solidFill>
                  <a:srgbClr val="292929"/>
                </a:solidFill>
                <a:effectLst/>
                <a:latin typeface="source-serif-pro"/>
              </a:rPr>
              <a:t> — An action they take.</a:t>
            </a:r>
          </a:p>
          <a:p>
            <a:pPr algn="l">
              <a:buFont typeface="Arial" panose="020B0604020202020204" pitchFamily="34" charset="0"/>
              <a:buChar char="•"/>
            </a:pPr>
            <a:r>
              <a:rPr lang="en-US" b="1" i="0" dirty="0">
                <a:solidFill>
                  <a:srgbClr val="292929"/>
                </a:solidFill>
                <a:effectLst/>
                <a:latin typeface="source-serif-pro"/>
              </a:rPr>
              <a:t>Arrives</a:t>
            </a:r>
            <a:r>
              <a:rPr lang="en-US" b="0" i="0" dirty="0">
                <a:solidFill>
                  <a:srgbClr val="292929"/>
                </a:solidFill>
                <a:effectLst/>
                <a:latin typeface="source-serif-pro"/>
              </a:rPr>
              <a:t> — The destination they arrive at after taking an action.</a:t>
            </a:r>
          </a:p>
          <a:p>
            <a:pPr algn="l">
              <a:buFont typeface="Arial" panose="020B0604020202020204" pitchFamily="34" charset="0"/>
              <a:buChar char="•"/>
            </a:pPr>
            <a:r>
              <a:rPr lang="en-US" b="1" i="0" dirty="0">
                <a:solidFill>
                  <a:srgbClr val="292929"/>
                </a:solidFill>
                <a:effectLst/>
                <a:latin typeface="source-serif-pro"/>
              </a:rPr>
              <a:t>Feels</a:t>
            </a:r>
            <a:r>
              <a:rPr lang="en-US" b="0" i="0" dirty="0">
                <a:solidFill>
                  <a:srgbClr val="292929"/>
                </a:solidFill>
                <a:effectLst/>
                <a:latin typeface="source-serif-pro"/>
              </a:rPr>
              <a:t> — How they feel upon arrival, or before or after taking an action.</a:t>
            </a:r>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28</a:t>
            </a:fld>
            <a:endParaRPr lang="en-US" dirty="0"/>
          </a:p>
        </p:txBody>
      </p:sp>
    </p:spTree>
    <p:extLst>
      <p:ext uri="{BB962C8B-B14F-4D97-AF65-F5344CB8AC3E}">
        <p14:creationId xmlns:p14="http://schemas.microsoft.com/office/powerpoint/2010/main" val="37985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11480800" cy="4800600"/>
          </a:xfrm>
        </p:spPr>
        <p:txBody>
          <a:bodyPr/>
          <a:lstStyle/>
          <a:p>
            <a:pPr marL="0" indent="0" algn="l">
              <a:buNone/>
            </a:pPr>
            <a:r>
              <a:rPr lang="en-US" b="1" i="0" dirty="0">
                <a:solidFill>
                  <a:srgbClr val="292929"/>
                </a:solidFill>
                <a:effectLst/>
                <a:latin typeface="sohne"/>
              </a:rPr>
              <a:t>Step 03a: Sketch a ‘Hero’ Task Flow — Identify a starting point.</a:t>
            </a:r>
          </a:p>
          <a:p>
            <a:pPr algn="l"/>
            <a:r>
              <a:rPr lang="en-US" b="0" i="0" dirty="0">
                <a:solidFill>
                  <a:srgbClr val="292929"/>
                </a:solidFill>
                <a:effectLst/>
                <a:latin typeface="source-serif-pro"/>
              </a:rPr>
              <a:t>To get started, identify where your user starts their journey.</a:t>
            </a:r>
          </a:p>
          <a:p>
            <a:pPr algn="l"/>
            <a:r>
              <a:rPr lang="en-US" b="0" i="0" dirty="0">
                <a:solidFill>
                  <a:srgbClr val="292929"/>
                </a:solidFill>
                <a:effectLst/>
                <a:latin typeface="source-serif-pro"/>
              </a:rPr>
              <a:t>In the example below, based on her status in the system, </a:t>
            </a:r>
            <a:r>
              <a:rPr lang="en-US" b="0" i="1" dirty="0">
                <a:solidFill>
                  <a:srgbClr val="292929"/>
                </a:solidFill>
                <a:effectLst/>
                <a:latin typeface="source-serif-pro"/>
              </a:rPr>
              <a:t>Karla</a:t>
            </a:r>
            <a:r>
              <a:rPr lang="en-US" b="0" i="0" dirty="0">
                <a:solidFill>
                  <a:srgbClr val="292929"/>
                </a:solidFill>
                <a:effectLst/>
                <a:latin typeface="source-serif-pro"/>
              </a:rPr>
              <a:t> starts her journey on the </a:t>
            </a:r>
            <a:r>
              <a:rPr lang="en-US" b="0" i="1" dirty="0">
                <a:solidFill>
                  <a:srgbClr val="292929"/>
                </a:solidFill>
                <a:effectLst/>
                <a:latin typeface="source-serif-pro"/>
              </a:rPr>
              <a:t>Reservation Confirmation Screen</a:t>
            </a:r>
            <a:r>
              <a:rPr lang="en-US" b="0" i="0" dirty="0">
                <a:solidFill>
                  <a:srgbClr val="292929"/>
                </a:solidFill>
                <a:effectLst/>
                <a:latin typeface="source-serif-pro"/>
              </a:rPr>
              <a:t> in the Reserve app.</a:t>
            </a:r>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29</a:t>
            </a:fld>
            <a:endParaRPr lang="en-US" dirty="0"/>
          </a:p>
        </p:txBody>
      </p:sp>
      <p:pic>
        <p:nvPicPr>
          <p:cNvPr id="8" name="Picture 7">
            <a:extLst>
              <a:ext uri="{FF2B5EF4-FFF2-40B4-BE49-F238E27FC236}">
                <a16:creationId xmlns:a16="http://schemas.microsoft.com/office/drawing/2014/main" id="{C45C75B9-626D-67E4-1E90-B7CCEDDBF7A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09600" y="3581400"/>
            <a:ext cx="10058400" cy="2057400"/>
          </a:xfrm>
          <a:prstGeom prst="rect">
            <a:avLst/>
          </a:prstGeom>
        </p:spPr>
      </p:pic>
    </p:spTree>
    <p:extLst>
      <p:ext uri="{BB962C8B-B14F-4D97-AF65-F5344CB8AC3E}">
        <p14:creationId xmlns:p14="http://schemas.microsoft.com/office/powerpoint/2010/main" val="2121570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F355-27CC-3A2D-CF38-CB26A8672757}"/>
              </a:ext>
            </a:extLst>
          </p:cNvPr>
          <p:cNvSpPr>
            <a:spLocks noGrp="1"/>
          </p:cNvSpPr>
          <p:nvPr>
            <p:ph type="title"/>
          </p:nvPr>
        </p:nvSpPr>
        <p:spPr/>
        <p:txBody>
          <a:bodyPr/>
          <a:lstStyle/>
          <a:p>
            <a:r>
              <a:rPr lang="en-IN" dirty="0"/>
              <a:t>Concept Development</a:t>
            </a:r>
          </a:p>
        </p:txBody>
      </p:sp>
      <p:sp>
        <p:nvSpPr>
          <p:cNvPr id="3" name="Content Placeholder 2">
            <a:extLst>
              <a:ext uri="{FF2B5EF4-FFF2-40B4-BE49-F238E27FC236}">
                <a16:creationId xmlns:a16="http://schemas.microsoft.com/office/drawing/2014/main" id="{CEDC94E0-98C8-398C-A2A9-0086B8028898}"/>
              </a:ext>
            </a:extLst>
          </p:cNvPr>
          <p:cNvSpPr>
            <a:spLocks noGrp="1"/>
          </p:cNvSpPr>
          <p:nvPr>
            <p:ph idx="1"/>
          </p:nvPr>
        </p:nvSpPr>
        <p:spPr/>
        <p:txBody>
          <a:bodyPr/>
          <a:lstStyle/>
          <a:p>
            <a:pPr marL="0" indent="0">
              <a:buNone/>
            </a:pPr>
            <a:r>
              <a:rPr lang="en-US" b="0" i="0" dirty="0">
                <a:solidFill>
                  <a:srgbClr val="000000"/>
                </a:solidFill>
                <a:effectLst/>
                <a:latin typeface="Source Sans Pro" panose="020B0503030403020204" pitchFamily="34" charset="0"/>
              </a:rPr>
              <a:t>When the initial research phase (more research can be performed ad hoc as needed when questions arise) for a particular area is drawing to a close, the UX designers work with end users to map out the functionality needed in a particular app or function. The research provides the basis for this discussion and helps get all UX designers and end users aligned on assumptions and premises for the work to be done.</a:t>
            </a:r>
            <a:endParaRPr lang="en-IN" dirty="0"/>
          </a:p>
        </p:txBody>
      </p:sp>
      <p:sp>
        <p:nvSpPr>
          <p:cNvPr id="4" name="Date Placeholder 3">
            <a:extLst>
              <a:ext uri="{FF2B5EF4-FFF2-40B4-BE49-F238E27FC236}">
                <a16:creationId xmlns:a16="http://schemas.microsoft.com/office/drawing/2014/main" id="{0D05F7F5-7C3C-675F-E079-74BF48F13717}"/>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817CEAF-B6A5-46B1-C684-5A10CB97A1A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E2F0454A-A72D-B82A-2D6F-F596EFAD30B5}"/>
              </a:ext>
            </a:extLst>
          </p:cNvPr>
          <p:cNvSpPr>
            <a:spLocks noGrp="1"/>
          </p:cNvSpPr>
          <p:nvPr>
            <p:ph type="sldNum" sz="quarter" idx="12"/>
          </p:nvPr>
        </p:nvSpPr>
        <p:spPr/>
        <p:txBody>
          <a:bodyPr/>
          <a:lstStyle/>
          <a:p>
            <a:fld id="{C4FA3F07-B4E9-4FEB-BC07-B9713C186F28}" type="slidenum">
              <a:rPr lang="en-US" smtClean="0"/>
              <a:pPr/>
              <a:t>3</a:t>
            </a:fld>
            <a:endParaRPr lang="en-US" dirty="0"/>
          </a:p>
        </p:txBody>
      </p:sp>
      <p:pic>
        <p:nvPicPr>
          <p:cNvPr id="8" name="Picture 7">
            <a:extLst>
              <a:ext uri="{FF2B5EF4-FFF2-40B4-BE49-F238E27FC236}">
                <a16:creationId xmlns:a16="http://schemas.microsoft.com/office/drawing/2014/main" id="{56AF8759-F424-ED8F-E82D-1F772B9FE5DD}"/>
              </a:ext>
            </a:extLst>
          </p:cNvPr>
          <p:cNvPicPr>
            <a:picLocks noChangeAspect="1"/>
          </p:cNvPicPr>
          <p:nvPr/>
        </p:nvPicPr>
        <p:blipFill>
          <a:blip r:embed="rId2"/>
          <a:stretch>
            <a:fillRect/>
          </a:stretch>
        </p:blipFill>
        <p:spPr>
          <a:xfrm>
            <a:off x="340826" y="3276600"/>
            <a:ext cx="5054860" cy="2559182"/>
          </a:xfrm>
          <a:prstGeom prst="rect">
            <a:avLst/>
          </a:prstGeom>
        </p:spPr>
      </p:pic>
      <p:sp>
        <p:nvSpPr>
          <p:cNvPr id="10" name="TextBox 9">
            <a:extLst>
              <a:ext uri="{FF2B5EF4-FFF2-40B4-BE49-F238E27FC236}">
                <a16:creationId xmlns:a16="http://schemas.microsoft.com/office/drawing/2014/main" id="{833C38C5-7F5E-D86A-3CAD-8C4FCE2BF847}"/>
              </a:ext>
            </a:extLst>
          </p:cNvPr>
          <p:cNvSpPr txBox="1"/>
          <p:nvPr/>
        </p:nvSpPr>
        <p:spPr>
          <a:xfrm>
            <a:off x="5588001" y="3956026"/>
            <a:ext cx="6117770" cy="1200329"/>
          </a:xfrm>
          <a:prstGeom prst="rect">
            <a:avLst/>
          </a:prstGeom>
          <a:noFill/>
        </p:spPr>
        <p:txBody>
          <a:bodyPr wrap="square">
            <a:spAutoFit/>
          </a:bodyPr>
          <a:lstStyle/>
          <a:p>
            <a:r>
              <a:rPr lang="en-US" b="0" i="0" dirty="0">
                <a:effectLst/>
                <a:latin typeface="Source Sans Pro" panose="020B0503030403020204" pitchFamily="34" charset="0"/>
              </a:rPr>
              <a:t>Workflow discussions at in-person workshop. Special Interest Group participants working towards a collective vision of the necessary functionality of the area in question and the importance of different potential features.</a:t>
            </a:r>
            <a:endParaRPr lang="en-IN" dirty="0"/>
          </a:p>
        </p:txBody>
      </p:sp>
    </p:spTree>
    <p:extLst>
      <p:ext uri="{BB962C8B-B14F-4D97-AF65-F5344CB8AC3E}">
        <p14:creationId xmlns:p14="http://schemas.microsoft.com/office/powerpoint/2010/main" val="2384846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11480800" cy="4800600"/>
          </a:xfrm>
        </p:spPr>
        <p:txBody>
          <a:bodyPr/>
          <a:lstStyle/>
          <a:p>
            <a:pPr algn="l"/>
            <a:r>
              <a:rPr lang="en-US" b="1" i="0" dirty="0">
                <a:solidFill>
                  <a:srgbClr val="292929"/>
                </a:solidFill>
                <a:effectLst/>
                <a:latin typeface="sohne"/>
              </a:rPr>
              <a:t>Step 03b: Sketch a ‘Hero’ Task Flow — Add detail, thinking &amp; doing.</a:t>
            </a:r>
          </a:p>
          <a:p>
            <a:pPr algn="l"/>
            <a:r>
              <a:rPr lang="en-US" b="0" i="0" dirty="0">
                <a:solidFill>
                  <a:srgbClr val="292929"/>
                </a:solidFill>
                <a:effectLst/>
                <a:latin typeface="source-serif-pro"/>
              </a:rPr>
              <a:t>Next, add detail — based on their context and goal, what are they thinking? What action do they take next?</a:t>
            </a:r>
          </a:p>
          <a:p>
            <a:pPr algn="l"/>
            <a:r>
              <a:rPr lang="en-US" b="0" i="0" dirty="0">
                <a:solidFill>
                  <a:srgbClr val="292929"/>
                </a:solidFill>
                <a:effectLst/>
                <a:latin typeface="source-serif-pro"/>
              </a:rPr>
              <a:t>in the example below, based on her context and goal, Karla is thinking about how she wants to </a:t>
            </a:r>
            <a:r>
              <a:rPr lang="en-US" b="0" i="1" dirty="0">
                <a:solidFill>
                  <a:srgbClr val="292929"/>
                </a:solidFill>
                <a:effectLst/>
                <a:latin typeface="source-serif-pro"/>
              </a:rPr>
              <a:t>split the check with two of her friends at her upcoming restaurant reservation</a:t>
            </a:r>
            <a:r>
              <a:rPr lang="en-US" b="0" i="0" dirty="0">
                <a:solidFill>
                  <a:srgbClr val="292929"/>
                </a:solidFill>
                <a:effectLst/>
                <a:latin typeface="source-serif-pro"/>
              </a:rPr>
              <a:t>. In response to this, she </a:t>
            </a:r>
            <a:r>
              <a:rPr lang="en-US" b="0" i="1" dirty="0">
                <a:solidFill>
                  <a:srgbClr val="292929"/>
                </a:solidFill>
                <a:effectLst/>
                <a:latin typeface="source-serif-pro"/>
              </a:rPr>
              <a:t>taps on an affordance in the Reserve app to split the check</a:t>
            </a:r>
            <a:r>
              <a:rPr lang="en-US" b="0" i="0" dirty="0">
                <a:solidFill>
                  <a:srgbClr val="292929"/>
                </a:solidFill>
                <a:effectLst/>
                <a:latin typeface="source-serif-pro"/>
              </a:rPr>
              <a:t>.</a:t>
            </a:r>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30</a:t>
            </a:fld>
            <a:endParaRPr lang="en-US" dirty="0"/>
          </a:p>
        </p:txBody>
      </p:sp>
      <p:pic>
        <p:nvPicPr>
          <p:cNvPr id="9" name="Picture 8">
            <a:extLst>
              <a:ext uri="{FF2B5EF4-FFF2-40B4-BE49-F238E27FC236}">
                <a16:creationId xmlns:a16="http://schemas.microsoft.com/office/drawing/2014/main" id="{24596675-4920-27D6-A207-F660A5EA733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62000" y="3581400"/>
            <a:ext cx="10515600" cy="2286000"/>
          </a:xfrm>
          <a:prstGeom prst="rect">
            <a:avLst/>
          </a:prstGeom>
        </p:spPr>
      </p:pic>
    </p:spTree>
    <p:extLst>
      <p:ext uri="{BB962C8B-B14F-4D97-AF65-F5344CB8AC3E}">
        <p14:creationId xmlns:p14="http://schemas.microsoft.com/office/powerpoint/2010/main" val="1363868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11480800" cy="4800600"/>
          </a:xfrm>
        </p:spPr>
        <p:txBody>
          <a:bodyPr/>
          <a:lstStyle/>
          <a:p>
            <a:pPr algn="l"/>
            <a:r>
              <a:rPr lang="en-US" b="1" i="0" dirty="0">
                <a:solidFill>
                  <a:srgbClr val="292929"/>
                </a:solidFill>
                <a:effectLst/>
                <a:latin typeface="sohne"/>
              </a:rPr>
              <a:t>Step 03c: Sketch a ‘Hero’ Task Flow — Add detail, arriving &amp; feeling.</a:t>
            </a:r>
          </a:p>
          <a:p>
            <a:pPr algn="l"/>
            <a:r>
              <a:rPr lang="en-US" b="0" i="0" dirty="0">
                <a:solidFill>
                  <a:srgbClr val="292929"/>
                </a:solidFill>
                <a:effectLst/>
                <a:latin typeface="source-serif-pro"/>
              </a:rPr>
              <a:t>Now, add more detail — after taking an action, what screen or state do they arrive at? How do they feel upon arrival?</a:t>
            </a:r>
          </a:p>
          <a:p>
            <a:pPr algn="l"/>
            <a:r>
              <a:rPr lang="en-US" b="0" i="0" dirty="0">
                <a:solidFill>
                  <a:srgbClr val="292929"/>
                </a:solidFill>
                <a:effectLst/>
                <a:latin typeface="source-serif-pro"/>
              </a:rPr>
              <a:t>In the example below, after tapping on the split the check affordance, Karla </a:t>
            </a:r>
            <a:r>
              <a:rPr lang="en-US" b="0" i="1" dirty="0">
                <a:solidFill>
                  <a:srgbClr val="292929"/>
                </a:solidFill>
                <a:effectLst/>
                <a:latin typeface="source-serif-pro"/>
              </a:rPr>
              <a:t>arrives on the Check Splitting Dashboard in the Reserve App</a:t>
            </a:r>
            <a:r>
              <a:rPr lang="en-US" b="0" i="0" dirty="0">
                <a:solidFill>
                  <a:srgbClr val="292929"/>
                </a:solidFill>
                <a:effectLst/>
                <a:latin typeface="source-serif-pro"/>
              </a:rPr>
              <a:t>. At this point, </a:t>
            </a:r>
            <a:r>
              <a:rPr lang="en-US" b="0" i="1" dirty="0">
                <a:solidFill>
                  <a:srgbClr val="292929"/>
                </a:solidFill>
                <a:effectLst/>
                <a:latin typeface="source-serif-pro"/>
              </a:rPr>
              <a:t>Karla is feeling excited, she is looking forward to sharing a meal with her friends</a:t>
            </a:r>
            <a:r>
              <a:rPr lang="en-US" b="0" i="0" dirty="0">
                <a:solidFill>
                  <a:srgbClr val="292929"/>
                </a:solidFill>
                <a:effectLst/>
                <a:latin typeface="source-serif-pro"/>
              </a:rPr>
              <a:t>!</a:t>
            </a:r>
          </a:p>
          <a:p>
            <a:pPr algn="l"/>
            <a:r>
              <a:rPr lang="en-US" b="0" i="0" dirty="0">
                <a:solidFill>
                  <a:srgbClr val="292929"/>
                </a:solidFill>
                <a:effectLst/>
                <a:latin typeface="source-serif-pro"/>
              </a:rPr>
              <a:t>Karla’s context should guide how we design this feature, we want to make sure that we make splitting the check easy and fun for Karla so that she is focused on enjoying a meal with her friends, not our App.</a:t>
            </a:r>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31</a:t>
            </a:fld>
            <a:endParaRPr lang="en-US" dirty="0"/>
          </a:p>
        </p:txBody>
      </p:sp>
      <p:pic>
        <p:nvPicPr>
          <p:cNvPr id="8" name="Picture 7">
            <a:extLst>
              <a:ext uri="{FF2B5EF4-FFF2-40B4-BE49-F238E27FC236}">
                <a16:creationId xmlns:a16="http://schemas.microsoft.com/office/drawing/2014/main" id="{7BF13B37-AE16-91AD-9C58-14B8D8EA9E6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85800" y="4267200"/>
            <a:ext cx="10591800" cy="2057400"/>
          </a:xfrm>
          <a:prstGeom prst="rect">
            <a:avLst/>
          </a:prstGeom>
        </p:spPr>
      </p:pic>
    </p:spTree>
    <p:extLst>
      <p:ext uri="{BB962C8B-B14F-4D97-AF65-F5344CB8AC3E}">
        <p14:creationId xmlns:p14="http://schemas.microsoft.com/office/powerpoint/2010/main" val="3602238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A4C7-534F-7D39-31E0-9925B839D73E}"/>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FA29DC27-B51D-A0D0-3CB9-4E341D3C0CEC}"/>
              </a:ext>
            </a:extLst>
          </p:cNvPr>
          <p:cNvSpPr>
            <a:spLocks noGrp="1"/>
          </p:cNvSpPr>
          <p:nvPr>
            <p:ph idx="1"/>
          </p:nvPr>
        </p:nvSpPr>
        <p:spPr>
          <a:xfrm>
            <a:off x="203200" y="1371600"/>
            <a:ext cx="5892800" cy="4800600"/>
          </a:xfrm>
        </p:spPr>
        <p:txBody>
          <a:bodyPr/>
          <a:lstStyle/>
          <a:p>
            <a:pPr marL="0" indent="0" algn="l">
              <a:buNone/>
            </a:pPr>
            <a:r>
              <a:rPr lang="en-US" b="1" i="0" dirty="0">
                <a:solidFill>
                  <a:srgbClr val="292929"/>
                </a:solidFill>
                <a:effectLst/>
                <a:latin typeface="sohne"/>
              </a:rPr>
              <a:t>Step 03d: Sketch a ‘Hero’ Task Flow — Continue to build out the flow.</a:t>
            </a:r>
          </a:p>
          <a:p>
            <a:pPr algn="l"/>
            <a:r>
              <a:rPr lang="en-US" b="0" i="0" dirty="0">
                <a:solidFill>
                  <a:srgbClr val="292929"/>
                </a:solidFill>
                <a:effectLst/>
                <a:latin typeface="source-serif-pro"/>
              </a:rPr>
              <a:t>Next, repeat the steps above for the remainder of your user’s ‘Hero’ flow — based on their context and goal, what are they thinking? What action do they take next? Where do they arrive? How do they feel upon arrival?</a:t>
            </a:r>
          </a:p>
          <a:p>
            <a:pPr algn="l"/>
            <a:r>
              <a:rPr lang="en-US" b="0" i="0" dirty="0">
                <a:solidFill>
                  <a:srgbClr val="292929"/>
                </a:solidFill>
                <a:effectLst/>
                <a:latin typeface="source-serif-pro"/>
              </a:rPr>
              <a:t>In the example below, we are showing the remainder of Karla’s ‘Hero’ flow through the Reserve Check Splitting feature — this includes using the app to </a:t>
            </a:r>
            <a:r>
              <a:rPr lang="en-US" b="0" i="1" dirty="0">
                <a:solidFill>
                  <a:srgbClr val="292929"/>
                </a:solidFill>
                <a:effectLst/>
                <a:latin typeface="source-serif-pro"/>
              </a:rPr>
              <a:t>send invites to her friends</a:t>
            </a:r>
            <a:r>
              <a:rPr lang="en-US" b="0" i="0" dirty="0">
                <a:solidFill>
                  <a:srgbClr val="292929"/>
                </a:solidFill>
                <a:effectLst/>
                <a:latin typeface="source-serif-pro"/>
              </a:rPr>
              <a:t>, a</a:t>
            </a:r>
            <a:r>
              <a:rPr lang="en-US" b="0" i="1" dirty="0">
                <a:solidFill>
                  <a:srgbClr val="292929"/>
                </a:solidFill>
                <a:effectLst/>
                <a:latin typeface="source-serif-pro"/>
              </a:rPr>
              <a:t>waiting their response</a:t>
            </a:r>
            <a:r>
              <a:rPr lang="en-US" b="0" i="0" dirty="0">
                <a:solidFill>
                  <a:srgbClr val="292929"/>
                </a:solidFill>
                <a:effectLst/>
                <a:latin typeface="source-serif-pro"/>
              </a:rPr>
              <a:t>, and the subsequent moments that follow.</a:t>
            </a:r>
          </a:p>
        </p:txBody>
      </p:sp>
      <p:sp>
        <p:nvSpPr>
          <p:cNvPr id="4" name="Date Placeholder 3">
            <a:extLst>
              <a:ext uri="{FF2B5EF4-FFF2-40B4-BE49-F238E27FC236}">
                <a16:creationId xmlns:a16="http://schemas.microsoft.com/office/drawing/2014/main" id="{84C84DFA-E6C0-90D8-0AEE-8E60581BD2B8}"/>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066B9CCE-E000-BB4F-B88D-DB36305A8D96}"/>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5C40698-A6CF-B051-1AAB-5367F10E7772}"/>
              </a:ext>
            </a:extLst>
          </p:cNvPr>
          <p:cNvSpPr>
            <a:spLocks noGrp="1"/>
          </p:cNvSpPr>
          <p:nvPr>
            <p:ph type="sldNum" sz="quarter" idx="12"/>
          </p:nvPr>
        </p:nvSpPr>
        <p:spPr/>
        <p:txBody>
          <a:bodyPr/>
          <a:lstStyle/>
          <a:p>
            <a:fld id="{C4FA3F07-B4E9-4FEB-BC07-B9713C186F28}" type="slidenum">
              <a:rPr lang="en-US" smtClean="0"/>
              <a:pPr/>
              <a:t>32</a:t>
            </a:fld>
            <a:endParaRPr lang="en-US" dirty="0"/>
          </a:p>
        </p:txBody>
      </p:sp>
      <p:pic>
        <p:nvPicPr>
          <p:cNvPr id="9" name="Picture 8">
            <a:extLst>
              <a:ext uri="{FF2B5EF4-FFF2-40B4-BE49-F238E27FC236}">
                <a16:creationId xmlns:a16="http://schemas.microsoft.com/office/drawing/2014/main" id="{4F929901-DF9D-7858-767F-9A2BC6D0E5D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096000" y="1568706"/>
            <a:ext cx="5721644" cy="4146294"/>
          </a:xfrm>
          <a:prstGeom prst="rect">
            <a:avLst/>
          </a:prstGeom>
        </p:spPr>
      </p:pic>
    </p:spTree>
    <p:extLst>
      <p:ext uri="{BB962C8B-B14F-4D97-AF65-F5344CB8AC3E}">
        <p14:creationId xmlns:p14="http://schemas.microsoft.com/office/powerpoint/2010/main" val="736942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1B59-4622-DD54-CF66-B1239E21F700}"/>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AD7BE80A-C06C-9D86-ED0C-E3143310EE44}"/>
              </a:ext>
            </a:extLst>
          </p:cNvPr>
          <p:cNvSpPr>
            <a:spLocks noGrp="1"/>
          </p:cNvSpPr>
          <p:nvPr>
            <p:ph idx="1"/>
          </p:nvPr>
        </p:nvSpPr>
        <p:spPr>
          <a:xfrm>
            <a:off x="406400" y="1371600"/>
            <a:ext cx="11176000" cy="4800600"/>
          </a:xfrm>
        </p:spPr>
        <p:txBody>
          <a:bodyPr>
            <a:normAutofit/>
          </a:bodyPr>
          <a:lstStyle/>
          <a:p>
            <a:pPr marL="0" indent="0" algn="l">
              <a:buNone/>
            </a:pPr>
            <a:r>
              <a:rPr lang="en-US" b="1" i="0" dirty="0">
                <a:solidFill>
                  <a:srgbClr val="292929"/>
                </a:solidFill>
                <a:effectLst/>
                <a:latin typeface="sohne"/>
              </a:rPr>
              <a:t>Elements, Functionality and States — designing systems, not just screens.</a:t>
            </a:r>
          </a:p>
          <a:p>
            <a:pPr algn="l"/>
            <a:r>
              <a:rPr lang="en-US" b="0" i="0" dirty="0">
                <a:solidFill>
                  <a:srgbClr val="292929"/>
                </a:solidFill>
                <a:effectLst/>
                <a:latin typeface="source-serif-pro"/>
              </a:rPr>
              <a:t>To design for all potential permutations within a system and define how the components within a system impact each other, we need to have an in-depth understanding of the Complexity </a:t>
            </a:r>
            <a:r>
              <a:rPr lang="en-US" b="0" i="1" dirty="0">
                <a:solidFill>
                  <a:srgbClr val="292929"/>
                </a:solidFill>
                <a:effectLst/>
                <a:latin typeface="source-serif-pro"/>
              </a:rPr>
              <a:t>(Elements &amp; Functionality)</a:t>
            </a:r>
            <a:r>
              <a:rPr lang="en-US" b="0" i="0" dirty="0">
                <a:solidFill>
                  <a:srgbClr val="292929"/>
                </a:solidFill>
                <a:effectLst/>
                <a:latin typeface="source-serif-pro"/>
              </a:rPr>
              <a:t> and Variants </a:t>
            </a:r>
            <a:r>
              <a:rPr lang="en-US" b="0" i="1" dirty="0">
                <a:solidFill>
                  <a:srgbClr val="292929"/>
                </a:solidFill>
                <a:effectLst/>
                <a:latin typeface="source-serif-pro"/>
              </a:rPr>
              <a:t>(States)</a:t>
            </a:r>
            <a:r>
              <a:rPr lang="en-US" b="0" i="0" dirty="0">
                <a:solidFill>
                  <a:srgbClr val="292929"/>
                </a:solidFill>
                <a:effectLst/>
                <a:latin typeface="source-serif-pro"/>
              </a:rPr>
              <a:t> that exist within the system we are designing.</a:t>
            </a:r>
          </a:p>
          <a:p>
            <a:pPr marL="0" indent="0" algn="l">
              <a:buNone/>
            </a:pPr>
            <a:r>
              <a:rPr lang="en-US" b="1" i="0" dirty="0">
                <a:solidFill>
                  <a:srgbClr val="292929"/>
                </a:solidFill>
                <a:effectLst/>
                <a:latin typeface="sohne"/>
              </a:rPr>
              <a:t>Screens vs. Elements, Functionality and States.</a:t>
            </a:r>
          </a:p>
          <a:p>
            <a:pPr algn="l"/>
            <a:r>
              <a:rPr lang="en-US" b="0" i="1" dirty="0">
                <a:solidFill>
                  <a:srgbClr val="292929"/>
                </a:solidFill>
                <a:effectLst/>
                <a:latin typeface="source-serif-pro"/>
              </a:rPr>
              <a:t>Screens</a:t>
            </a:r>
            <a:r>
              <a:rPr lang="en-US" b="1" i="1" dirty="0">
                <a:solidFill>
                  <a:srgbClr val="292929"/>
                </a:solidFill>
                <a:effectLst/>
                <a:latin typeface="source-serif-pro"/>
              </a:rPr>
              <a:t> </a:t>
            </a:r>
            <a:r>
              <a:rPr lang="en-US" b="0" i="1" dirty="0">
                <a:solidFill>
                  <a:srgbClr val="292929"/>
                </a:solidFill>
                <a:effectLst/>
                <a:latin typeface="source-serif-pro"/>
              </a:rPr>
              <a:t>(or templates, pages, </a:t>
            </a:r>
            <a:r>
              <a:rPr lang="en-US" b="0" i="1" dirty="0" err="1">
                <a:solidFill>
                  <a:srgbClr val="292929"/>
                </a:solidFill>
                <a:effectLst/>
                <a:latin typeface="source-serif-pro"/>
              </a:rPr>
              <a:t>etc</a:t>
            </a:r>
            <a:r>
              <a:rPr lang="en-US" b="0" i="1" dirty="0">
                <a:solidFill>
                  <a:srgbClr val="292929"/>
                </a:solidFill>
                <a:effectLst/>
                <a:latin typeface="source-serif-pro"/>
              </a:rPr>
              <a:t>…)</a:t>
            </a:r>
            <a:r>
              <a:rPr lang="en-US" b="0" i="0" dirty="0">
                <a:solidFill>
                  <a:srgbClr val="292929"/>
                </a:solidFill>
                <a:effectLst/>
                <a:latin typeface="source-serif-pro"/>
              </a:rPr>
              <a:t> are nothing more than containers. They are a collection of </a:t>
            </a:r>
            <a:r>
              <a:rPr lang="en-US" b="0" i="1" dirty="0">
                <a:solidFill>
                  <a:srgbClr val="292929"/>
                </a:solidFill>
                <a:effectLst/>
                <a:latin typeface="source-serif-pro"/>
              </a:rPr>
              <a:t>Elements</a:t>
            </a:r>
            <a:r>
              <a:rPr lang="en-US" b="0" i="0" dirty="0">
                <a:solidFill>
                  <a:srgbClr val="292929"/>
                </a:solidFill>
                <a:effectLst/>
                <a:latin typeface="source-serif-pro"/>
              </a:rPr>
              <a:t> and </a:t>
            </a:r>
            <a:r>
              <a:rPr lang="en-US" b="0" i="1" dirty="0">
                <a:solidFill>
                  <a:srgbClr val="292929"/>
                </a:solidFill>
                <a:effectLst/>
                <a:latin typeface="source-serif-pro"/>
              </a:rPr>
              <a:t>Functionality</a:t>
            </a:r>
            <a:r>
              <a:rPr lang="en-US" b="0" i="0" dirty="0">
                <a:solidFill>
                  <a:srgbClr val="292929"/>
                </a:solidFill>
                <a:effectLst/>
                <a:latin typeface="source-serif-pro"/>
              </a:rPr>
              <a:t> that can appear in numerous S</a:t>
            </a:r>
            <a:r>
              <a:rPr lang="en-US" b="0" i="1" dirty="0">
                <a:solidFill>
                  <a:srgbClr val="292929"/>
                </a:solidFill>
                <a:effectLst/>
                <a:latin typeface="source-serif-pro"/>
              </a:rPr>
              <a:t>tates</a:t>
            </a:r>
            <a:r>
              <a:rPr lang="en-US" b="0" i="0" dirty="0">
                <a:solidFill>
                  <a:srgbClr val="292929"/>
                </a:solidFill>
                <a:effectLst/>
                <a:latin typeface="source-serif-pro"/>
              </a:rPr>
              <a:t>.</a:t>
            </a:r>
          </a:p>
          <a:p>
            <a:pPr algn="l"/>
            <a:r>
              <a:rPr lang="en-US" b="0" i="0" dirty="0">
                <a:solidFill>
                  <a:srgbClr val="292929"/>
                </a:solidFill>
                <a:effectLst/>
                <a:latin typeface="source-serif-pro"/>
              </a:rPr>
              <a:t>To think beyond static </a:t>
            </a:r>
            <a:r>
              <a:rPr lang="en-US" b="0" i="1" dirty="0">
                <a:solidFill>
                  <a:srgbClr val="292929"/>
                </a:solidFill>
                <a:effectLst/>
                <a:latin typeface="source-serif-pro"/>
              </a:rPr>
              <a:t>Screens</a:t>
            </a:r>
            <a:r>
              <a:rPr lang="en-US" b="0" i="0" dirty="0">
                <a:solidFill>
                  <a:srgbClr val="292929"/>
                </a:solidFill>
                <a:effectLst/>
                <a:latin typeface="source-serif-pro"/>
              </a:rPr>
              <a:t> and design for user interaction, we first need to understand the components that a screen is comprised of — </a:t>
            </a:r>
            <a:r>
              <a:rPr lang="en-US" b="0" i="1" dirty="0">
                <a:solidFill>
                  <a:srgbClr val="292929"/>
                </a:solidFill>
                <a:effectLst/>
                <a:latin typeface="source-serif-pro"/>
              </a:rPr>
              <a:t>Elements</a:t>
            </a:r>
            <a:r>
              <a:rPr lang="en-US" b="0" i="0" dirty="0">
                <a:solidFill>
                  <a:srgbClr val="292929"/>
                </a:solidFill>
                <a:effectLst/>
                <a:latin typeface="source-serif-pro"/>
              </a:rPr>
              <a:t>, </a:t>
            </a:r>
            <a:r>
              <a:rPr lang="en-US" b="0" i="1" dirty="0">
                <a:solidFill>
                  <a:srgbClr val="292929"/>
                </a:solidFill>
                <a:effectLst/>
                <a:latin typeface="source-serif-pro"/>
              </a:rPr>
              <a:t>Functionality </a:t>
            </a:r>
            <a:r>
              <a:rPr lang="en-US" b="0" i="0" dirty="0">
                <a:solidFill>
                  <a:srgbClr val="292929"/>
                </a:solidFill>
                <a:effectLst/>
                <a:latin typeface="source-serif-pro"/>
              </a:rPr>
              <a:t>and </a:t>
            </a:r>
            <a:r>
              <a:rPr lang="en-US" b="0" i="1" dirty="0">
                <a:solidFill>
                  <a:srgbClr val="292929"/>
                </a:solidFill>
                <a:effectLst/>
                <a:latin typeface="source-serif-pro"/>
              </a:rPr>
              <a:t>States</a:t>
            </a:r>
            <a:r>
              <a:rPr lang="en-US" b="0" i="0" dirty="0">
                <a:solidFill>
                  <a:srgbClr val="292929"/>
                </a:solidFill>
                <a:effectLst/>
                <a:latin typeface="source-serif-pro"/>
              </a:rPr>
              <a:t>.</a:t>
            </a:r>
          </a:p>
          <a:p>
            <a:pPr algn="l">
              <a:buFont typeface="Arial" panose="020B0604020202020204" pitchFamily="34" charset="0"/>
              <a:buChar char="•"/>
            </a:pPr>
            <a:r>
              <a:rPr lang="en-US" b="1" i="0" dirty="0">
                <a:solidFill>
                  <a:srgbClr val="292929"/>
                </a:solidFill>
                <a:effectLst/>
                <a:latin typeface="source-serif-pro"/>
              </a:rPr>
              <a:t>Elements </a:t>
            </a:r>
            <a:r>
              <a:rPr lang="en-US" b="0" i="0" dirty="0">
                <a:solidFill>
                  <a:srgbClr val="292929"/>
                </a:solidFill>
                <a:effectLst/>
                <a:latin typeface="source-serif-pro"/>
              </a:rPr>
              <a:t>— The content and user interface (UI) elements contained within a screen.</a:t>
            </a:r>
          </a:p>
          <a:p>
            <a:pPr algn="l">
              <a:buFont typeface="Arial" panose="020B0604020202020204" pitchFamily="34" charset="0"/>
              <a:buChar char="•"/>
            </a:pPr>
            <a:r>
              <a:rPr lang="en-US" b="1" i="0" dirty="0">
                <a:solidFill>
                  <a:srgbClr val="292929"/>
                </a:solidFill>
                <a:effectLst/>
                <a:latin typeface="source-serif-pro"/>
              </a:rPr>
              <a:t>Functionality</a:t>
            </a:r>
            <a:r>
              <a:rPr lang="en-US" b="0" i="0" dirty="0">
                <a:solidFill>
                  <a:srgbClr val="292929"/>
                </a:solidFill>
                <a:effectLst/>
                <a:latin typeface="source-serif-pro"/>
              </a:rPr>
              <a:t> — The actions a user can take within a screen to navigate or alter the state of elements.</a:t>
            </a:r>
          </a:p>
          <a:p>
            <a:pPr algn="l">
              <a:buFont typeface="Arial" panose="020B0604020202020204" pitchFamily="34" charset="0"/>
              <a:buChar char="•"/>
            </a:pPr>
            <a:r>
              <a:rPr lang="en-US" b="1" i="0" dirty="0">
                <a:solidFill>
                  <a:srgbClr val="292929"/>
                </a:solidFill>
                <a:effectLst/>
                <a:latin typeface="source-serif-pro"/>
              </a:rPr>
              <a:t>States</a:t>
            </a:r>
            <a:r>
              <a:rPr lang="en-US" b="0" i="0" dirty="0">
                <a:solidFill>
                  <a:srgbClr val="292929"/>
                </a:solidFill>
                <a:effectLst/>
                <a:latin typeface="source-serif-pro"/>
              </a:rPr>
              <a:t> — Alternative screen views where elements are changed based on user or system-defined variables.</a:t>
            </a:r>
          </a:p>
          <a:p>
            <a:endParaRPr lang="en-IN" dirty="0"/>
          </a:p>
        </p:txBody>
      </p:sp>
      <p:sp>
        <p:nvSpPr>
          <p:cNvPr id="4" name="Date Placeholder 3">
            <a:extLst>
              <a:ext uri="{FF2B5EF4-FFF2-40B4-BE49-F238E27FC236}">
                <a16:creationId xmlns:a16="http://schemas.microsoft.com/office/drawing/2014/main" id="{0E303A3F-6F59-9175-5B3C-10563BBCC37B}"/>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97DBE3C3-5DA5-24BE-7B7C-095B6098946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9C46015C-1455-51A0-0152-9ACC2F1E9551}"/>
              </a:ext>
            </a:extLst>
          </p:cNvPr>
          <p:cNvSpPr>
            <a:spLocks noGrp="1"/>
          </p:cNvSpPr>
          <p:nvPr>
            <p:ph type="sldNum" sz="quarter" idx="12"/>
          </p:nvPr>
        </p:nvSpPr>
        <p:spPr/>
        <p:txBody>
          <a:bodyPr/>
          <a:lstStyle/>
          <a:p>
            <a:fld id="{C4FA3F07-B4E9-4FEB-BC07-B9713C186F28}" type="slidenum">
              <a:rPr lang="en-US" smtClean="0"/>
              <a:pPr/>
              <a:t>33</a:t>
            </a:fld>
            <a:endParaRPr lang="en-US" dirty="0"/>
          </a:p>
        </p:txBody>
      </p:sp>
    </p:spTree>
    <p:extLst>
      <p:ext uri="{BB962C8B-B14F-4D97-AF65-F5344CB8AC3E}">
        <p14:creationId xmlns:p14="http://schemas.microsoft.com/office/powerpoint/2010/main" val="2269708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0199-C477-E7D9-9F8B-99AF93090B4F}"/>
              </a:ext>
            </a:extLst>
          </p:cNvPr>
          <p:cNvSpPr>
            <a:spLocks noGrp="1"/>
          </p:cNvSpPr>
          <p:nvPr>
            <p:ph type="title"/>
          </p:nvPr>
        </p:nvSpPr>
        <p:spPr/>
        <p:txBody>
          <a:bodyPr/>
          <a:lstStyle/>
          <a:p>
            <a:r>
              <a:rPr lang="en-IN" dirty="0"/>
              <a:t>Task Flow Detailing for the project</a:t>
            </a:r>
          </a:p>
        </p:txBody>
      </p:sp>
      <p:sp>
        <p:nvSpPr>
          <p:cNvPr id="3" name="Content Placeholder 2">
            <a:extLst>
              <a:ext uri="{FF2B5EF4-FFF2-40B4-BE49-F238E27FC236}">
                <a16:creationId xmlns:a16="http://schemas.microsoft.com/office/drawing/2014/main" id="{BB9530CA-AD1F-523C-9096-EF1266E823E4}"/>
              </a:ext>
            </a:extLst>
          </p:cNvPr>
          <p:cNvSpPr>
            <a:spLocks noGrp="1"/>
          </p:cNvSpPr>
          <p:nvPr>
            <p:ph idx="1"/>
          </p:nvPr>
        </p:nvSpPr>
        <p:spPr>
          <a:xfrm>
            <a:off x="83457" y="1352390"/>
            <a:ext cx="7188200" cy="4800600"/>
          </a:xfrm>
        </p:spPr>
        <p:txBody>
          <a:bodyPr>
            <a:normAutofit lnSpcReduction="10000"/>
          </a:bodyPr>
          <a:lstStyle/>
          <a:p>
            <a:pPr algn="l"/>
            <a:r>
              <a:rPr lang="en-US" b="1" i="0" dirty="0">
                <a:solidFill>
                  <a:srgbClr val="292929"/>
                </a:solidFill>
                <a:effectLst/>
                <a:latin typeface="sohne"/>
              </a:rPr>
              <a:t>Utilizing User Scenarios and ‘Hero’ Task Flows as framing tools for ideation.</a:t>
            </a:r>
          </a:p>
          <a:p>
            <a:pPr algn="l"/>
            <a:r>
              <a:rPr lang="en-US" b="0" i="0" dirty="0">
                <a:solidFill>
                  <a:srgbClr val="292929"/>
                </a:solidFill>
                <a:effectLst/>
                <a:latin typeface="source-serif-pro"/>
              </a:rPr>
              <a:t>We can utilize User Scenarios and ‘Hero’ Task Flows to gain an understanding of the </a:t>
            </a:r>
            <a:r>
              <a:rPr lang="en-US" b="0" i="1" dirty="0">
                <a:solidFill>
                  <a:srgbClr val="292929"/>
                </a:solidFill>
                <a:effectLst/>
                <a:latin typeface="source-serif-pro"/>
              </a:rPr>
              <a:t>Context</a:t>
            </a:r>
            <a:r>
              <a:rPr lang="en-US" b="0" i="0" dirty="0">
                <a:solidFill>
                  <a:srgbClr val="292929"/>
                </a:solidFill>
                <a:effectLst/>
                <a:latin typeface="source-serif-pro"/>
              </a:rPr>
              <a:t> of an end-user </a:t>
            </a:r>
            <a:r>
              <a:rPr lang="en-US" b="0" i="1" dirty="0">
                <a:solidFill>
                  <a:srgbClr val="292929"/>
                </a:solidFill>
                <a:effectLst/>
                <a:latin typeface="source-serif-pro"/>
              </a:rPr>
              <a:t>(or users)</a:t>
            </a:r>
            <a:r>
              <a:rPr lang="en-US" b="0" i="0" dirty="0">
                <a:solidFill>
                  <a:srgbClr val="292929"/>
                </a:solidFill>
                <a:effectLst/>
                <a:latin typeface="source-serif-pro"/>
              </a:rPr>
              <a:t> relationship with a system.</a:t>
            </a:r>
          </a:p>
          <a:p>
            <a:pPr algn="l"/>
            <a:r>
              <a:rPr lang="en-US" b="0" i="0" dirty="0">
                <a:solidFill>
                  <a:srgbClr val="292929"/>
                </a:solidFill>
                <a:effectLst/>
                <a:latin typeface="source-serif-pro"/>
              </a:rPr>
              <a:t>This </a:t>
            </a:r>
            <a:r>
              <a:rPr lang="en-US" b="0" i="1" dirty="0">
                <a:solidFill>
                  <a:srgbClr val="292929"/>
                </a:solidFill>
                <a:effectLst/>
                <a:latin typeface="source-serif-pro"/>
              </a:rPr>
              <a:t>Context</a:t>
            </a:r>
            <a:r>
              <a:rPr lang="en-US" b="0" i="0" dirty="0">
                <a:solidFill>
                  <a:srgbClr val="292929"/>
                </a:solidFill>
                <a:effectLst/>
                <a:latin typeface="source-serif-pro"/>
              </a:rPr>
              <a:t> enables us understand the complexity and nuance of the relationship — What are the different </a:t>
            </a:r>
            <a:r>
              <a:rPr lang="en-US" b="0" i="1" dirty="0">
                <a:solidFill>
                  <a:srgbClr val="292929"/>
                </a:solidFill>
                <a:effectLst/>
                <a:latin typeface="source-serif-pro"/>
              </a:rPr>
              <a:t>States</a:t>
            </a:r>
            <a:r>
              <a:rPr lang="en-US" b="0" i="0" dirty="0">
                <a:solidFill>
                  <a:srgbClr val="292929"/>
                </a:solidFill>
                <a:effectLst/>
                <a:latin typeface="source-serif-pro"/>
              </a:rPr>
              <a:t> that a user can take on within the system? How and when does a users </a:t>
            </a:r>
            <a:r>
              <a:rPr lang="en-US" b="0" i="1" dirty="0">
                <a:solidFill>
                  <a:srgbClr val="292929"/>
                </a:solidFill>
                <a:effectLst/>
                <a:latin typeface="source-serif-pro"/>
              </a:rPr>
              <a:t>State</a:t>
            </a:r>
            <a:r>
              <a:rPr lang="en-US" b="0" i="0" dirty="0">
                <a:solidFill>
                  <a:srgbClr val="292929"/>
                </a:solidFill>
                <a:effectLst/>
                <a:latin typeface="source-serif-pro"/>
              </a:rPr>
              <a:t> change or evolve over time? How does the system need to flex or adapt to accommodate </a:t>
            </a:r>
            <a:r>
              <a:rPr lang="en-US" b="0" i="1" dirty="0">
                <a:solidFill>
                  <a:srgbClr val="292929"/>
                </a:solidFill>
                <a:effectLst/>
                <a:latin typeface="source-serif-pro"/>
              </a:rPr>
              <a:t>State</a:t>
            </a:r>
            <a:r>
              <a:rPr lang="en-US" b="0" i="0" dirty="0">
                <a:solidFill>
                  <a:srgbClr val="292929"/>
                </a:solidFill>
                <a:effectLst/>
                <a:latin typeface="source-serif-pro"/>
              </a:rPr>
              <a:t> changes?</a:t>
            </a:r>
          </a:p>
          <a:p>
            <a:pPr algn="l"/>
            <a:r>
              <a:rPr lang="en-US" b="0" i="0" dirty="0">
                <a:solidFill>
                  <a:srgbClr val="292929"/>
                </a:solidFill>
                <a:effectLst/>
                <a:latin typeface="source-serif-pro"/>
              </a:rPr>
              <a:t>Using </a:t>
            </a:r>
            <a:r>
              <a:rPr lang="en-US" b="0" i="1" dirty="0">
                <a:solidFill>
                  <a:srgbClr val="292929"/>
                </a:solidFill>
                <a:effectLst/>
                <a:latin typeface="source-serif-pro"/>
              </a:rPr>
              <a:t>Context</a:t>
            </a:r>
            <a:r>
              <a:rPr lang="en-US" b="0" i="0" dirty="0">
                <a:solidFill>
                  <a:srgbClr val="292929"/>
                </a:solidFill>
                <a:effectLst/>
                <a:latin typeface="source-serif-pro"/>
              </a:rPr>
              <a:t>, we can define the </a:t>
            </a:r>
            <a:r>
              <a:rPr lang="en-US" b="0" i="1" dirty="0">
                <a:solidFill>
                  <a:srgbClr val="292929"/>
                </a:solidFill>
                <a:effectLst/>
                <a:latin typeface="source-serif-pro"/>
              </a:rPr>
              <a:t>Elements</a:t>
            </a:r>
            <a:r>
              <a:rPr lang="en-US" b="0" i="0" dirty="0">
                <a:solidFill>
                  <a:srgbClr val="292929"/>
                </a:solidFill>
                <a:effectLst/>
                <a:latin typeface="source-serif-pro"/>
              </a:rPr>
              <a:t>, </a:t>
            </a:r>
            <a:r>
              <a:rPr lang="en-US" b="0" i="1" dirty="0">
                <a:solidFill>
                  <a:srgbClr val="292929"/>
                </a:solidFill>
                <a:effectLst/>
                <a:latin typeface="source-serif-pro"/>
              </a:rPr>
              <a:t>Functionality</a:t>
            </a:r>
            <a:r>
              <a:rPr lang="en-US" b="0" i="0" dirty="0">
                <a:solidFill>
                  <a:srgbClr val="292929"/>
                </a:solidFill>
                <a:effectLst/>
                <a:latin typeface="source-serif-pro"/>
              </a:rPr>
              <a:t> and </a:t>
            </a:r>
            <a:r>
              <a:rPr lang="en-US" b="0" i="1" dirty="0">
                <a:solidFill>
                  <a:srgbClr val="292929"/>
                </a:solidFill>
                <a:effectLst/>
                <a:latin typeface="source-serif-pro"/>
              </a:rPr>
              <a:t>States</a:t>
            </a:r>
            <a:r>
              <a:rPr lang="en-US" b="0" i="0" dirty="0">
                <a:solidFill>
                  <a:srgbClr val="292929"/>
                </a:solidFill>
                <a:effectLst/>
                <a:latin typeface="source-serif-pro"/>
              </a:rPr>
              <a:t> within a system with deeper awareness and intention. We can ideate at a deeper level to define how the system may appear or behave differently based on the state a user is in when interacting with it.</a:t>
            </a:r>
          </a:p>
          <a:p>
            <a:endParaRPr lang="en-IN" dirty="0"/>
          </a:p>
        </p:txBody>
      </p:sp>
      <p:sp>
        <p:nvSpPr>
          <p:cNvPr id="4" name="Date Placeholder 3">
            <a:extLst>
              <a:ext uri="{FF2B5EF4-FFF2-40B4-BE49-F238E27FC236}">
                <a16:creationId xmlns:a16="http://schemas.microsoft.com/office/drawing/2014/main" id="{2C482D5D-71FA-58D5-5CAF-4DF0BD66E406}"/>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90C7A51F-6035-47BB-CB8B-82183986187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A6D3F3E8-C2CB-1F70-B7CB-B8ECE197256B}"/>
              </a:ext>
            </a:extLst>
          </p:cNvPr>
          <p:cNvSpPr>
            <a:spLocks noGrp="1"/>
          </p:cNvSpPr>
          <p:nvPr>
            <p:ph type="sldNum" sz="quarter" idx="12"/>
          </p:nvPr>
        </p:nvSpPr>
        <p:spPr/>
        <p:txBody>
          <a:bodyPr/>
          <a:lstStyle/>
          <a:p>
            <a:fld id="{C4FA3F07-B4E9-4FEB-BC07-B9713C186F28}" type="slidenum">
              <a:rPr lang="en-US" smtClean="0"/>
              <a:pPr/>
              <a:t>34</a:t>
            </a:fld>
            <a:endParaRPr lang="en-US" dirty="0"/>
          </a:p>
        </p:txBody>
      </p:sp>
      <p:pic>
        <p:nvPicPr>
          <p:cNvPr id="8" name="Picture 7">
            <a:extLst>
              <a:ext uri="{FF2B5EF4-FFF2-40B4-BE49-F238E27FC236}">
                <a16:creationId xmlns:a16="http://schemas.microsoft.com/office/drawing/2014/main" id="{878AF73E-9B1F-FBC6-1285-2E316D12E9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199085" y="1722936"/>
            <a:ext cx="4931229" cy="3412128"/>
          </a:xfrm>
          <a:prstGeom prst="rect">
            <a:avLst/>
          </a:prstGeom>
        </p:spPr>
      </p:pic>
    </p:spTree>
    <p:extLst>
      <p:ext uri="{BB962C8B-B14F-4D97-AF65-F5344CB8AC3E}">
        <p14:creationId xmlns:p14="http://schemas.microsoft.com/office/powerpoint/2010/main" val="29110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45642E-A4DC-C1AE-B72C-9C936120A8FD}"/>
              </a:ext>
            </a:extLst>
          </p:cNvPr>
          <p:cNvSpPr>
            <a:spLocks noGrp="1"/>
          </p:cNvSpPr>
          <p:nvPr>
            <p:ph type="ctr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Prototyping</a:t>
            </a:r>
            <a:endParaRPr lang="en-IN" dirty="0"/>
          </a:p>
        </p:txBody>
      </p:sp>
      <p:sp>
        <p:nvSpPr>
          <p:cNvPr id="4" name="Date Placeholder 3">
            <a:extLst>
              <a:ext uri="{FF2B5EF4-FFF2-40B4-BE49-F238E27FC236}">
                <a16:creationId xmlns:a16="http://schemas.microsoft.com/office/drawing/2014/main" id="{374153E5-CCCF-96D0-C91C-C1EA6B299822}"/>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05A8F9C-E406-255A-B98A-271AD5C1E31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E38A39FB-A3F5-984F-EDC1-5D605BC41E3F}"/>
              </a:ext>
            </a:extLst>
          </p:cNvPr>
          <p:cNvSpPr>
            <a:spLocks noGrp="1"/>
          </p:cNvSpPr>
          <p:nvPr>
            <p:ph type="sldNum" sz="quarter" idx="4"/>
          </p:nvPr>
        </p:nvSpPr>
        <p:spPr/>
        <p:txBody>
          <a:bodyPr/>
          <a:lstStyle/>
          <a:p>
            <a:fld id="{C4FA3F07-B4E9-4FEB-BC07-B9713C186F28}" type="slidenum">
              <a:rPr lang="en-US" smtClean="0"/>
              <a:pPr/>
              <a:t>35</a:t>
            </a:fld>
            <a:endParaRPr lang="en-US" dirty="0"/>
          </a:p>
        </p:txBody>
      </p:sp>
    </p:spTree>
    <p:extLst>
      <p:ext uri="{BB962C8B-B14F-4D97-AF65-F5344CB8AC3E}">
        <p14:creationId xmlns:p14="http://schemas.microsoft.com/office/powerpoint/2010/main" val="68663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Prototyping</a:t>
            </a:r>
            <a:endParaRPr lang="en-IN" dirty="0"/>
          </a:p>
        </p:txBody>
      </p:sp>
      <p:sp>
        <p:nvSpPr>
          <p:cNvPr id="3" name="Content Placeholder 2">
            <a:extLst>
              <a:ext uri="{FF2B5EF4-FFF2-40B4-BE49-F238E27FC236}">
                <a16:creationId xmlns:a16="http://schemas.microsoft.com/office/drawing/2014/main" id="{912F6532-C9D0-9FED-13BF-18EFFE89F5E2}"/>
              </a:ext>
            </a:extLst>
          </p:cNvPr>
          <p:cNvSpPr>
            <a:spLocks noGrp="1"/>
          </p:cNvSpPr>
          <p:nvPr>
            <p:ph idx="1"/>
          </p:nvPr>
        </p:nvSpPr>
        <p:spPr/>
        <p:txBody>
          <a:bodyPr/>
          <a:lstStyle/>
          <a:p>
            <a:r>
              <a:rPr lang="en-US" sz="1800" b="0" i="0" u="none" strike="noStrike" baseline="0" dirty="0">
                <a:solidFill>
                  <a:srgbClr val="000000"/>
                </a:solidFill>
                <a:latin typeface="ArialMT"/>
              </a:rPr>
              <a:t>For users to evaluate the design of an interactive product effectively, designers must prototype their ideas. In the early stages of development, these prototypes may be made of paper and cardboard, or ready-made components pulled together to allow evaluation, while as the design progresses, they become more polished, compact, and robust so that they resemble the </a:t>
            </a:r>
            <a:r>
              <a:rPr lang="en-IN" sz="1800" b="0" i="0" u="none" strike="noStrike" baseline="0" dirty="0">
                <a:solidFill>
                  <a:srgbClr val="000000"/>
                </a:solidFill>
                <a:latin typeface="ArialMT"/>
              </a:rPr>
              <a:t>final product.</a:t>
            </a:r>
          </a:p>
          <a:p>
            <a:pPr algn="l"/>
            <a:r>
              <a:rPr lang="en-US" sz="1800" b="0" i="0" u="none" strike="noStrike" baseline="0" dirty="0">
                <a:latin typeface="ArialMT"/>
              </a:rPr>
              <a:t>A prototype is one manifestation of a design that allows stakeholders to interact with it and to explore its suitability; it is limited in that a prototype will usually emphasize one set of product characteristics and de-emphasize </a:t>
            </a:r>
            <a:r>
              <a:rPr lang="en-IN" sz="1800" b="0" i="0" u="none" strike="noStrike" baseline="0" dirty="0">
                <a:latin typeface="ArialMT"/>
              </a:rPr>
              <a:t>others.</a:t>
            </a:r>
          </a:p>
          <a:p>
            <a:pPr algn="l"/>
            <a:r>
              <a:rPr lang="en-US" sz="1800" b="0" i="0" u="none" strike="noStrike" baseline="0" dirty="0">
                <a:latin typeface="ArialMT"/>
              </a:rPr>
              <a:t>prototype can also be a paper-based outline of a display, a collection of wires and ready-made components, an electronic picture, a video simulation, a complex piece of software and hardware, or a three dimensional </a:t>
            </a:r>
            <a:r>
              <a:rPr lang="en-IN" sz="1800" b="0" i="0" u="none" strike="noStrike" baseline="0" dirty="0" err="1">
                <a:latin typeface="ArialMT"/>
              </a:rPr>
              <a:t>mockup</a:t>
            </a:r>
            <a:r>
              <a:rPr lang="en-IN" sz="1800" b="0" i="0" u="none" strike="noStrike" baseline="0" dirty="0">
                <a:latin typeface="ArialMT"/>
              </a:rPr>
              <a:t> of a workstation.</a:t>
            </a:r>
            <a:endParaRPr lang="en-IN" dirty="0"/>
          </a:p>
        </p:txBody>
      </p:sp>
      <p:sp>
        <p:nvSpPr>
          <p:cNvPr id="4" name="Date Placeholder 3">
            <a:extLst>
              <a:ext uri="{FF2B5EF4-FFF2-40B4-BE49-F238E27FC236}">
                <a16:creationId xmlns:a16="http://schemas.microsoft.com/office/drawing/2014/main" id="{3E3C970D-8403-798C-1061-A62617EF3F9C}"/>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554BC6-6E47-B9C6-754D-9BDCAC9C65F7}"/>
              </a:ext>
            </a:extLst>
          </p:cNvPr>
          <p:cNvSpPr>
            <a:spLocks noGrp="1"/>
          </p:cNvSpPr>
          <p:nvPr>
            <p:ph type="sldNum" sz="quarter" idx="12"/>
          </p:nvPr>
        </p:nvSpPr>
        <p:spPr/>
        <p:txBody>
          <a:bodyPr/>
          <a:lstStyle/>
          <a:p>
            <a:fld id="{C4FA3F07-B4E9-4FEB-BC07-B9713C186F28}" type="slidenum">
              <a:rPr lang="en-US" smtClean="0"/>
              <a:pPr/>
              <a:t>36</a:t>
            </a:fld>
            <a:endParaRPr lang="en-US" dirty="0"/>
          </a:p>
        </p:txBody>
      </p:sp>
    </p:spTree>
    <p:extLst>
      <p:ext uri="{BB962C8B-B14F-4D97-AF65-F5344CB8AC3E}">
        <p14:creationId xmlns:p14="http://schemas.microsoft.com/office/powerpoint/2010/main" val="2506109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Prototyping</a:t>
            </a:r>
            <a:endParaRPr lang="en-IN" dirty="0"/>
          </a:p>
        </p:txBody>
      </p:sp>
      <p:sp>
        <p:nvSpPr>
          <p:cNvPr id="3" name="Content Placeholder 2">
            <a:extLst>
              <a:ext uri="{FF2B5EF4-FFF2-40B4-BE49-F238E27FC236}">
                <a16:creationId xmlns:a16="http://schemas.microsoft.com/office/drawing/2014/main" id="{912F6532-C9D0-9FED-13BF-18EFFE89F5E2}"/>
              </a:ext>
            </a:extLst>
          </p:cNvPr>
          <p:cNvSpPr>
            <a:spLocks noGrp="1"/>
          </p:cNvSpPr>
          <p:nvPr>
            <p:ph idx="1"/>
          </p:nvPr>
        </p:nvSpPr>
        <p:spPr/>
        <p:txBody>
          <a:bodyPr>
            <a:normAutofit/>
          </a:bodyPr>
          <a:lstStyle/>
          <a:p>
            <a:pPr algn="l"/>
            <a:r>
              <a:rPr lang="en-US" b="0" i="0" u="none" strike="noStrike" baseline="0" dirty="0"/>
              <a:t>Prototypes are useful when discussing or evaluating ideas with stakeholders; they are a communication device among team members and an effective way for designers to explore design ideas. The activity of building prototypes encourages reflection in design, as described by Schön (1983), and is recognized by designers from many disciplines as an important aspect of </a:t>
            </a:r>
            <a:r>
              <a:rPr lang="en-IN" b="0" i="0" u="none" strike="noStrike" baseline="0" dirty="0"/>
              <a:t>design.</a:t>
            </a:r>
          </a:p>
          <a:p>
            <a:pPr algn="l"/>
            <a:r>
              <a:rPr lang="en-US" b="0" i="0" u="none" strike="noStrike" baseline="0" dirty="0"/>
              <a:t>Prototypes answer questions and support designers in choosing between alternatives. Hence, they serve a variety of purposes: </a:t>
            </a:r>
          </a:p>
          <a:p>
            <a:pPr lvl="1"/>
            <a:r>
              <a:rPr lang="en-US" sz="2000" b="0" i="0" u="none" strike="noStrike" baseline="0" dirty="0"/>
              <a:t>To test out the technical feasibility of an idea, </a:t>
            </a:r>
          </a:p>
          <a:p>
            <a:pPr lvl="1"/>
            <a:r>
              <a:rPr lang="en-US" sz="2000" b="0" i="0" u="none" strike="noStrike" baseline="0" dirty="0"/>
              <a:t>To clarify some vague requirements, </a:t>
            </a:r>
          </a:p>
          <a:p>
            <a:pPr lvl="1"/>
            <a:r>
              <a:rPr lang="en-US" sz="2000" b="0" i="0" u="none" strike="noStrike" baseline="0" dirty="0"/>
              <a:t>To do some user testing and evaluation, or</a:t>
            </a:r>
          </a:p>
          <a:p>
            <a:pPr lvl="1"/>
            <a:r>
              <a:rPr lang="en-US" sz="2000" b="0" i="0" u="none" strike="noStrike" baseline="0" dirty="0"/>
              <a:t> to check that a certain design direction is compatible with the rest of the product development. </a:t>
            </a:r>
          </a:p>
          <a:p>
            <a:pPr lvl="1"/>
            <a:r>
              <a:rPr lang="en-US" sz="2000" b="0" i="0" u="none" strike="noStrike" baseline="0" dirty="0"/>
              <a:t>The purpose of your prototype will influence the kind of prototype you build. So, for example, if you want to clarify how users might perform a set of tasks</a:t>
            </a:r>
            <a:endParaRPr lang="en-IN" sz="2000" dirty="0"/>
          </a:p>
        </p:txBody>
      </p:sp>
      <p:sp>
        <p:nvSpPr>
          <p:cNvPr id="4" name="Date Placeholder 3">
            <a:extLst>
              <a:ext uri="{FF2B5EF4-FFF2-40B4-BE49-F238E27FC236}">
                <a16:creationId xmlns:a16="http://schemas.microsoft.com/office/drawing/2014/main" id="{3E3C970D-8403-798C-1061-A62617EF3F9C}"/>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554BC6-6E47-B9C6-754D-9BDCAC9C65F7}"/>
              </a:ext>
            </a:extLst>
          </p:cNvPr>
          <p:cNvSpPr>
            <a:spLocks noGrp="1"/>
          </p:cNvSpPr>
          <p:nvPr>
            <p:ph type="sldNum" sz="quarter" idx="12"/>
          </p:nvPr>
        </p:nvSpPr>
        <p:spPr/>
        <p:txBody>
          <a:bodyPr/>
          <a:lstStyle/>
          <a:p>
            <a:fld id="{C4FA3F07-B4E9-4FEB-BC07-B9713C186F28}" type="slidenum">
              <a:rPr lang="en-US" smtClean="0"/>
              <a:pPr/>
              <a:t>37</a:t>
            </a:fld>
            <a:endParaRPr lang="en-US" dirty="0"/>
          </a:p>
        </p:txBody>
      </p:sp>
    </p:spTree>
    <p:extLst>
      <p:ext uri="{BB962C8B-B14F-4D97-AF65-F5344CB8AC3E}">
        <p14:creationId xmlns:p14="http://schemas.microsoft.com/office/powerpoint/2010/main" val="208315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6466-EE0B-BAFC-178A-512ABE7291FF}"/>
              </a:ext>
            </a:extLst>
          </p:cNvPr>
          <p:cNvSpPr>
            <a:spLocks noGrp="1"/>
          </p:cNvSpPr>
          <p:nvPr>
            <p:ph type="title"/>
          </p:nvPr>
        </p:nvSpPr>
        <p:spPr/>
        <p:txBody>
          <a:bodyPr/>
          <a:lstStyle/>
          <a:p>
            <a:r>
              <a:rPr lang="en-IN" sz="4000" dirty="0">
                <a:solidFill>
                  <a:srgbClr val="000000"/>
                </a:solidFill>
                <a:effectLst/>
                <a:latin typeface="Times New Roman" panose="02020603050405020304" pitchFamily="18" charset="0"/>
                <a:ea typeface="Times New Roman" panose="02020603050405020304" pitchFamily="18" charset="0"/>
              </a:rPr>
              <a:t>Prototyping</a:t>
            </a:r>
            <a:endParaRPr lang="en-IN" dirty="0"/>
          </a:p>
        </p:txBody>
      </p:sp>
      <p:sp>
        <p:nvSpPr>
          <p:cNvPr id="4" name="Date Placeholder 3">
            <a:extLst>
              <a:ext uri="{FF2B5EF4-FFF2-40B4-BE49-F238E27FC236}">
                <a16:creationId xmlns:a16="http://schemas.microsoft.com/office/drawing/2014/main" id="{3E3C970D-8403-798C-1061-A62617EF3F9C}"/>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D407B022-B8FC-07CA-6126-AD7A7A9E63BF}"/>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554BC6-6E47-B9C6-754D-9BDCAC9C65F7}"/>
              </a:ext>
            </a:extLst>
          </p:cNvPr>
          <p:cNvSpPr>
            <a:spLocks noGrp="1"/>
          </p:cNvSpPr>
          <p:nvPr>
            <p:ph type="sldNum" sz="quarter" idx="12"/>
          </p:nvPr>
        </p:nvSpPr>
        <p:spPr/>
        <p:txBody>
          <a:bodyPr/>
          <a:lstStyle/>
          <a:p>
            <a:fld id="{C4FA3F07-B4E9-4FEB-BC07-B9713C186F28}" type="slidenum">
              <a:rPr lang="en-US" smtClean="0"/>
              <a:pPr/>
              <a:t>38</a:t>
            </a:fld>
            <a:endParaRPr lang="en-US" dirty="0"/>
          </a:p>
        </p:txBody>
      </p:sp>
      <p:graphicFrame>
        <p:nvGraphicFramePr>
          <p:cNvPr id="7" name="Diagram 6">
            <a:extLst>
              <a:ext uri="{FF2B5EF4-FFF2-40B4-BE49-F238E27FC236}">
                <a16:creationId xmlns:a16="http://schemas.microsoft.com/office/drawing/2014/main" id="{80C98476-464C-BA23-CFB4-195A561B607E}"/>
              </a:ext>
            </a:extLst>
          </p:cNvPr>
          <p:cNvGraphicFramePr/>
          <p:nvPr>
            <p:extLst>
              <p:ext uri="{D42A27DB-BD31-4B8C-83A1-F6EECF244321}">
                <p14:modId xmlns:p14="http://schemas.microsoft.com/office/powerpoint/2010/main" val="4125846936"/>
              </p:ext>
            </p:extLst>
          </p:nvPr>
        </p:nvGraphicFramePr>
        <p:xfrm>
          <a:off x="-228600" y="1733862"/>
          <a:ext cx="11640458" cy="408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658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 </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p:txBody>
          <a:bodyPr>
            <a:normAutofit/>
          </a:bodyPr>
          <a:lstStyle/>
          <a:p>
            <a:pPr algn="l"/>
            <a:r>
              <a:rPr lang="en-US" sz="1800" b="0" i="0" u="none" strike="noStrike" baseline="0" dirty="0">
                <a:latin typeface="ArialMT"/>
              </a:rPr>
              <a:t>A low-fidelity prototype does not look very much like the final product and does not provide the same functionality. </a:t>
            </a:r>
          </a:p>
          <a:p>
            <a:pPr algn="l"/>
            <a:r>
              <a:rPr lang="en-US" sz="1800" b="0" i="0" u="none" strike="noStrike" baseline="0" dirty="0">
                <a:latin typeface="ArialMT"/>
              </a:rPr>
              <a:t>For example, it may use very different materials, such as paper and cardboard rather than electronic screens and metal, it may perform only a limited set of functions, or it may only represent the functions and not perform any of them. </a:t>
            </a:r>
          </a:p>
          <a:p>
            <a:pPr algn="l"/>
            <a:r>
              <a:rPr lang="en-US" sz="1800" b="0" i="0" u="none" strike="noStrike" baseline="0" dirty="0">
                <a:latin typeface="ArialMT"/>
              </a:rPr>
              <a:t>The lump of wood used to prototype the PalmPilot described above is a low-fidelity prototype.</a:t>
            </a:r>
          </a:p>
          <a:p>
            <a:pPr algn="l"/>
            <a:r>
              <a:rPr lang="en-US" sz="1800" b="0" i="0" u="none" strike="noStrike" baseline="0" dirty="0">
                <a:latin typeface="ArialMT"/>
              </a:rPr>
              <a:t>Low-fidelity prototypes are useful because they tend to be simple, cheap, and quick to produce. This also means that they are simple, cheap, and quick to modify so they support the exploration of alternative designs and ideas. </a:t>
            </a:r>
          </a:p>
          <a:p>
            <a:pPr algn="l"/>
            <a:r>
              <a:rPr lang="en-US" sz="1800" b="0" i="0" u="none" strike="noStrike" baseline="0" dirty="0">
                <a:latin typeface="ArialMT"/>
              </a:rPr>
              <a:t>This is particularly important in the early stages of development, during conceptual design for example, because prototypes that are used for exploring ideas should be flexible and encourage exploration and modification. Low-fidelity prototypes are not meant to be kept and integrated into the final product. They are for exploration only.</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39</a:t>
            </a:fld>
            <a:endParaRPr lang="en-US" dirty="0"/>
          </a:p>
        </p:txBody>
      </p:sp>
    </p:spTree>
    <p:extLst>
      <p:ext uri="{BB962C8B-B14F-4D97-AF65-F5344CB8AC3E}">
        <p14:creationId xmlns:p14="http://schemas.microsoft.com/office/powerpoint/2010/main" val="310084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6B2F-17B6-B02B-0D3E-C2ADCAB735EA}"/>
              </a:ext>
            </a:extLst>
          </p:cNvPr>
          <p:cNvSpPr>
            <a:spLocks noGrp="1"/>
          </p:cNvSpPr>
          <p:nvPr>
            <p:ph type="title"/>
          </p:nvPr>
        </p:nvSpPr>
        <p:spPr/>
        <p:txBody>
          <a:bodyPr/>
          <a:lstStyle/>
          <a:p>
            <a:r>
              <a:rPr lang="en-IN" dirty="0"/>
              <a:t>Concept Development</a:t>
            </a:r>
          </a:p>
        </p:txBody>
      </p:sp>
      <p:sp>
        <p:nvSpPr>
          <p:cNvPr id="3" name="Content Placeholder 2">
            <a:extLst>
              <a:ext uri="{FF2B5EF4-FFF2-40B4-BE49-F238E27FC236}">
                <a16:creationId xmlns:a16="http://schemas.microsoft.com/office/drawing/2014/main" id="{DDA8B99E-A7ED-48F7-94B9-FC32C83B9B96}"/>
              </a:ext>
            </a:extLst>
          </p:cNvPr>
          <p:cNvSpPr>
            <a:spLocks noGrp="1"/>
          </p:cNvSpPr>
          <p:nvPr>
            <p:ph idx="1"/>
          </p:nvPr>
        </p:nvSpPr>
        <p:spPr>
          <a:xfrm>
            <a:off x="203200" y="1371600"/>
            <a:ext cx="11760200" cy="4800600"/>
          </a:xfrm>
        </p:spPr>
        <p:txBody>
          <a:bodyPr/>
          <a:lstStyle/>
          <a:p>
            <a:pPr marL="0" indent="0">
              <a:buNone/>
            </a:pPr>
            <a:r>
              <a:rPr lang="en-US" b="0" i="0">
                <a:solidFill>
                  <a:srgbClr val="000000"/>
                </a:solidFill>
                <a:effectLst/>
                <a:latin typeface="Source Sans Pro" panose="020B0503030403020204" pitchFamily="34" charset="0"/>
              </a:rPr>
              <a:t>Mapping out the functionality can happen through online meetings, or, as seen above, in in-person workshops. In-person workshops allow for more nuance and create a good team spirit that is sustained in the following online communication. Having an in-person meetup is also a great way to establish a tone of voice and a sense of knowing the other participants in a project or group, which can be challenging if only online meetings occur.</a:t>
            </a:r>
            <a:endParaRPr lang="en-IN" dirty="0"/>
          </a:p>
        </p:txBody>
      </p:sp>
      <p:sp>
        <p:nvSpPr>
          <p:cNvPr id="4" name="Date Placeholder 3">
            <a:extLst>
              <a:ext uri="{FF2B5EF4-FFF2-40B4-BE49-F238E27FC236}">
                <a16:creationId xmlns:a16="http://schemas.microsoft.com/office/drawing/2014/main" id="{07C5EDBE-E751-B3E5-F5E3-3B9F292DA849}"/>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1894663-CA42-6C46-586C-42F4FE62084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B14DAD8B-29B1-5A6C-2A9D-5E95D0224176}"/>
              </a:ext>
            </a:extLst>
          </p:cNvPr>
          <p:cNvSpPr>
            <a:spLocks noGrp="1"/>
          </p:cNvSpPr>
          <p:nvPr>
            <p:ph type="sldNum" sz="quarter" idx="12"/>
          </p:nvPr>
        </p:nvSpPr>
        <p:spPr/>
        <p:txBody>
          <a:bodyPr/>
          <a:lstStyle/>
          <a:p>
            <a:fld id="{C4FA3F07-B4E9-4FEB-BC07-B9713C186F28}" type="slidenum">
              <a:rPr lang="en-US" smtClean="0"/>
              <a:pPr/>
              <a:t>4</a:t>
            </a:fld>
            <a:endParaRPr lang="en-US" dirty="0"/>
          </a:p>
        </p:txBody>
      </p:sp>
      <p:pic>
        <p:nvPicPr>
          <p:cNvPr id="8" name="Picture 7">
            <a:extLst>
              <a:ext uri="{FF2B5EF4-FFF2-40B4-BE49-F238E27FC236}">
                <a16:creationId xmlns:a16="http://schemas.microsoft.com/office/drawing/2014/main" id="{173AD73B-3D75-1259-6986-C3D487D6BC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895599"/>
            <a:ext cx="6553200" cy="3287619"/>
          </a:xfrm>
          <a:prstGeom prst="rect">
            <a:avLst/>
          </a:prstGeom>
        </p:spPr>
      </p:pic>
      <p:sp>
        <p:nvSpPr>
          <p:cNvPr id="10" name="TextBox 9">
            <a:extLst>
              <a:ext uri="{FF2B5EF4-FFF2-40B4-BE49-F238E27FC236}">
                <a16:creationId xmlns:a16="http://schemas.microsoft.com/office/drawing/2014/main" id="{17215B25-A638-AC7F-3ED1-2F0CE619DEAD}"/>
              </a:ext>
            </a:extLst>
          </p:cNvPr>
          <p:cNvSpPr txBox="1"/>
          <p:nvPr/>
        </p:nvSpPr>
        <p:spPr>
          <a:xfrm>
            <a:off x="889000" y="3939243"/>
            <a:ext cx="4191000" cy="1200329"/>
          </a:xfrm>
          <a:prstGeom prst="rect">
            <a:avLst/>
          </a:prstGeom>
          <a:noFill/>
        </p:spPr>
        <p:txBody>
          <a:bodyPr wrap="square">
            <a:spAutoFit/>
          </a:bodyPr>
          <a:lstStyle/>
          <a:p>
            <a:r>
              <a:rPr lang="en-US" b="0" i="0" dirty="0">
                <a:effectLst/>
                <a:latin typeface="Source Sans Pro" panose="020B0503030403020204" pitchFamily="34" charset="0"/>
              </a:rPr>
              <a:t>UX designers mapping out functionality to get an overview of the necessary functionality; exploring how it can optimally be structured.</a:t>
            </a:r>
            <a:endParaRPr lang="en-IN" dirty="0"/>
          </a:p>
        </p:txBody>
      </p:sp>
    </p:spTree>
    <p:extLst>
      <p:ext uri="{BB962C8B-B14F-4D97-AF65-F5344CB8AC3E}">
        <p14:creationId xmlns:p14="http://schemas.microsoft.com/office/powerpoint/2010/main" val="219188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32657" y="1363276"/>
            <a:ext cx="6527800" cy="4800600"/>
          </a:xfrm>
        </p:spPr>
        <p:txBody>
          <a:bodyPr>
            <a:normAutofit/>
          </a:bodyPr>
          <a:lstStyle/>
          <a:p>
            <a:pPr marL="0" indent="0" algn="l">
              <a:buNone/>
            </a:pPr>
            <a:r>
              <a:rPr lang="en-IN" sz="1800" b="1" i="0" u="none" strike="noStrike" baseline="0" dirty="0"/>
              <a:t>Storyboarding.</a:t>
            </a:r>
          </a:p>
          <a:p>
            <a:r>
              <a:rPr lang="en-US" sz="1800" b="0" i="0" u="none" strike="noStrike" baseline="0" dirty="0"/>
              <a:t>Storyboarding is one example of low-fidelity prototyping that is often used in conjunction with scenarios. A storyboard consists of a series of sketches showing how a user might progress through a task using the product under development. </a:t>
            </a:r>
          </a:p>
          <a:p>
            <a:r>
              <a:rPr lang="en-US" sz="1800" b="0" i="0" u="none" strike="noStrike" baseline="0" dirty="0"/>
              <a:t>It can be a series of screen sketches or a series of scenes showing how a user can perform a task using</a:t>
            </a:r>
          </a:p>
          <a:p>
            <a:pPr algn="l"/>
            <a:r>
              <a:rPr lang="en-US" sz="1800" b="0" i="0" u="none" strike="noStrike" baseline="0" dirty="0"/>
              <a:t>an interactive device. When used in conjunction with a scenario, the storyboard provides more detail and offers stakeholders a chance to roleplay with a prototype, interacting with it by stepping through the scenario.</a:t>
            </a:r>
          </a:p>
          <a:p>
            <a:pPr algn="l"/>
            <a:r>
              <a:rPr lang="en-US" sz="1800" b="0" i="0" u="none" strike="noStrike" baseline="0" dirty="0"/>
              <a:t>The example storyboard shown in Figure depicts a person (Christina) using a new mobile device for exploring historical sites.</a:t>
            </a:r>
            <a:r>
              <a:rPr lang="en-IN" sz="1800" b="0" i="0" u="none" strike="noStrike" baseline="0" dirty="0"/>
              <a:t> This example shows </a:t>
            </a:r>
            <a:r>
              <a:rPr lang="en-US" sz="1800" b="0" i="0" u="none" strike="noStrike" baseline="0" dirty="0"/>
              <a:t>the context of use for this device and how it might support Christina in her quest for information about the pottery trade at The Acropolis in Ancient </a:t>
            </a:r>
            <a:r>
              <a:rPr lang="en-IN" sz="1800" b="0" i="0" u="none" strike="noStrike" baseline="0" dirty="0"/>
              <a:t>Greece.</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40</a:t>
            </a:fld>
            <a:endParaRPr lang="en-US" dirty="0"/>
          </a:p>
        </p:txBody>
      </p:sp>
      <p:pic>
        <p:nvPicPr>
          <p:cNvPr id="8" name="Picture 7">
            <a:extLst>
              <a:ext uri="{FF2B5EF4-FFF2-40B4-BE49-F238E27FC236}">
                <a16:creationId xmlns:a16="http://schemas.microsoft.com/office/drawing/2014/main" id="{C5186CCC-C15F-5135-0EE1-68A1B142060D}"/>
              </a:ext>
            </a:extLst>
          </p:cNvPr>
          <p:cNvPicPr>
            <a:picLocks noChangeAspect="1"/>
          </p:cNvPicPr>
          <p:nvPr/>
        </p:nvPicPr>
        <p:blipFill>
          <a:blip r:embed="rId2"/>
          <a:stretch>
            <a:fillRect/>
          </a:stretch>
        </p:blipFill>
        <p:spPr>
          <a:xfrm>
            <a:off x="6477000" y="1363276"/>
            <a:ext cx="5682343" cy="4811618"/>
          </a:xfrm>
          <a:prstGeom prst="rect">
            <a:avLst/>
          </a:prstGeom>
        </p:spPr>
      </p:pic>
    </p:spTree>
    <p:extLst>
      <p:ext uri="{BB962C8B-B14F-4D97-AF65-F5344CB8AC3E}">
        <p14:creationId xmlns:p14="http://schemas.microsoft.com/office/powerpoint/2010/main" val="1538404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32657" y="1363276"/>
            <a:ext cx="6705600" cy="4800600"/>
          </a:xfrm>
        </p:spPr>
        <p:txBody>
          <a:bodyPr>
            <a:normAutofit fontScale="92500" lnSpcReduction="10000"/>
          </a:bodyPr>
          <a:lstStyle/>
          <a:p>
            <a:pPr marL="0" indent="0" algn="l">
              <a:buNone/>
            </a:pPr>
            <a:r>
              <a:rPr lang="en-IN" sz="1800" b="1" i="0" u="none" strike="noStrike" baseline="0" dirty="0">
                <a:solidFill>
                  <a:srgbClr val="108AB2"/>
                </a:solidFill>
                <a:latin typeface="Arial-BoldMT"/>
              </a:rPr>
              <a:t>Sketching.</a:t>
            </a:r>
          </a:p>
          <a:p>
            <a:pPr algn="l"/>
            <a:r>
              <a:rPr lang="en-US" sz="1800" b="0" i="0" u="none" strike="noStrike" baseline="0" dirty="0">
                <a:solidFill>
                  <a:srgbClr val="000000"/>
                </a:solidFill>
                <a:latin typeface="ArialMT"/>
              </a:rPr>
              <a:t>Low-fidelity prototyping often relies on hand-drawn sketches, and many people find it difficult to engage in this activity because they are inhibited about the quality of their drawing, but as Greenberg et al (2012) put it,</a:t>
            </a:r>
          </a:p>
          <a:p>
            <a:pPr algn="l"/>
            <a:r>
              <a:rPr lang="en-US" sz="1800" b="0" i="0" u="none" strike="noStrike" baseline="0" dirty="0">
                <a:solidFill>
                  <a:srgbClr val="000000"/>
                </a:solidFill>
                <a:latin typeface="ArialMT"/>
              </a:rPr>
              <a:t>“Sketching is not about drawing. Rather, it is about design” (p. 7). You can get over any inhibition by devising your own symbols and icons and practicing them – referred to by Greenberg et al as a ‘sketching vocabulary’ (p. 85).</a:t>
            </a:r>
          </a:p>
          <a:p>
            <a:pPr algn="l"/>
            <a:r>
              <a:rPr lang="en-US" sz="1800" b="0" i="0" u="none" strike="noStrike" baseline="0" dirty="0">
                <a:solidFill>
                  <a:srgbClr val="000000"/>
                </a:solidFill>
                <a:latin typeface="ArialMT"/>
              </a:rPr>
              <a:t>They don't have to be anything more than simple boxes, stick figures, and stars. Elements you might require in a storyboard sketch, for example, include digital devices, people, emotions, tables, books, etc., and actions such as give, find, transfer, and write. If you are sketching an interface design, then you might need to draw various icons, dialog boxes, and so on.</a:t>
            </a:r>
          </a:p>
          <a:p>
            <a:pPr algn="l"/>
            <a:r>
              <a:rPr lang="en-US" sz="1800" b="0" i="0" u="none" strike="noStrike" baseline="0" dirty="0">
                <a:solidFill>
                  <a:srgbClr val="000000"/>
                </a:solidFill>
                <a:latin typeface="ArialMT"/>
              </a:rPr>
              <a:t>Some simple examples are shown in </a:t>
            </a:r>
            <a:r>
              <a:rPr lang="en-US" sz="1800" b="0" i="0" u="none" strike="noStrike" baseline="0" dirty="0">
                <a:solidFill>
                  <a:srgbClr val="0000FF"/>
                </a:solidFill>
                <a:latin typeface="ArialMT"/>
              </a:rPr>
              <a:t>Figure </a:t>
            </a:r>
            <a:r>
              <a:rPr lang="en-US" sz="1800" b="0" i="0" u="none" strike="noStrike" baseline="0" dirty="0">
                <a:solidFill>
                  <a:srgbClr val="000000"/>
                </a:solidFill>
                <a:latin typeface="ArialMT"/>
              </a:rPr>
              <a:t>The next activity requires other sketching symbols, but they can still be drawn quite simply. </a:t>
            </a:r>
            <a:r>
              <a:rPr lang="en-US" sz="1800" b="0" i="0" u="none" strike="noStrike" baseline="0" dirty="0" err="1">
                <a:solidFill>
                  <a:srgbClr val="000000"/>
                </a:solidFill>
                <a:latin typeface="ArialMT"/>
              </a:rPr>
              <a:t>Baskinger</a:t>
            </a:r>
            <a:r>
              <a:rPr lang="en-US" sz="1800" b="0" i="0" u="none" strike="noStrike" baseline="0" dirty="0">
                <a:solidFill>
                  <a:srgbClr val="000000"/>
                </a:solidFill>
                <a:latin typeface="ArialMT"/>
              </a:rPr>
              <a:t> (2008) provides further tips for those new to sketching.</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41</a:t>
            </a:fld>
            <a:endParaRPr lang="en-US" dirty="0"/>
          </a:p>
        </p:txBody>
      </p:sp>
      <p:pic>
        <p:nvPicPr>
          <p:cNvPr id="9" name="Picture 8">
            <a:extLst>
              <a:ext uri="{FF2B5EF4-FFF2-40B4-BE49-F238E27FC236}">
                <a16:creationId xmlns:a16="http://schemas.microsoft.com/office/drawing/2014/main" id="{6B931BE8-15E1-7814-BBBA-49772FAF0B93}"/>
              </a:ext>
            </a:extLst>
          </p:cNvPr>
          <p:cNvPicPr>
            <a:picLocks noChangeAspect="1"/>
          </p:cNvPicPr>
          <p:nvPr/>
        </p:nvPicPr>
        <p:blipFill>
          <a:blip r:embed="rId2"/>
          <a:stretch>
            <a:fillRect/>
          </a:stretch>
        </p:blipFill>
        <p:spPr>
          <a:xfrm>
            <a:off x="6738257" y="1406819"/>
            <a:ext cx="5421085" cy="4536781"/>
          </a:xfrm>
          <a:prstGeom prst="rect">
            <a:avLst/>
          </a:prstGeom>
        </p:spPr>
      </p:pic>
    </p:spTree>
    <p:extLst>
      <p:ext uri="{BB962C8B-B14F-4D97-AF65-F5344CB8AC3E}">
        <p14:creationId xmlns:p14="http://schemas.microsoft.com/office/powerpoint/2010/main" val="3028777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203200" y="1385047"/>
            <a:ext cx="7035800" cy="4800600"/>
          </a:xfrm>
        </p:spPr>
        <p:txBody>
          <a:bodyPr>
            <a:normAutofit lnSpcReduction="10000"/>
          </a:bodyPr>
          <a:lstStyle/>
          <a:p>
            <a:pPr marL="0" indent="0" algn="l">
              <a:buNone/>
            </a:pPr>
            <a:r>
              <a:rPr lang="en-US" sz="1800" b="1" i="0" dirty="0">
                <a:solidFill>
                  <a:srgbClr val="292929"/>
                </a:solidFill>
                <a:effectLst/>
              </a:rPr>
              <a:t>Clickable Wireframes</a:t>
            </a:r>
          </a:p>
          <a:p>
            <a:pPr algn="l"/>
            <a:r>
              <a:rPr lang="en-US" sz="1800" b="0" i="0" dirty="0">
                <a:solidFill>
                  <a:srgbClr val="292929"/>
                </a:solidFill>
                <a:effectLst/>
              </a:rPr>
              <a:t>Clickable wireframes are the simplest form of an interactive prototype created by linking several static wireframes together. Each wireframe contains only the key elements (content blocks and functional elements).</a:t>
            </a:r>
          </a:p>
          <a:p>
            <a:pPr algn="l"/>
            <a:r>
              <a:rPr lang="en-US" sz="1600" b="1" i="0" dirty="0">
                <a:solidFill>
                  <a:srgbClr val="292929"/>
                </a:solidFill>
                <a:effectLst/>
              </a:rPr>
              <a:t>When to use: </a:t>
            </a:r>
            <a:r>
              <a:rPr lang="en-US" sz="1600" b="0" i="0" dirty="0">
                <a:solidFill>
                  <a:srgbClr val="292929"/>
                </a:solidFill>
                <a:effectLst/>
              </a:rPr>
              <a:t>Clickable wireframes work best during the early stages of design process — when you want to design a few different versions of your design within a particular design direction.</a:t>
            </a:r>
          </a:p>
          <a:p>
            <a:pPr algn="l"/>
            <a:r>
              <a:rPr lang="en-US" sz="1600" b="1" i="0" dirty="0">
                <a:solidFill>
                  <a:srgbClr val="292929"/>
                </a:solidFill>
                <a:effectLst/>
              </a:rPr>
              <a:t>Pros:</a:t>
            </a:r>
            <a:endParaRPr lang="en-US" sz="1600" b="0" i="0" dirty="0">
              <a:solidFill>
                <a:srgbClr val="292929"/>
              </a:solidFill>
              <a:effectLst/>
            </a:endParaRPr>
          </a:p>
          <a:p>
            <a:pPr algn="l">
              <a:buFont typeface="Arial" panose="020B0604020202020204" pitchFamily="34" charset="0"/>
              <a:buChar char="•"/>
            </a:pPr>
            <a:r>
              <a:rPr lang="en-US" sz="1600" b="0" i="1" dirty="0">
                <a:solidFill>
                  <a:srgbClr val="292929"/>
                </a:solidFill>
                <a:effectLst/>
              </a:rPr>
              <a:t>Doesn’t require any advanced prototyping skills. </a:t>
            </a:r>
            <a:r>
              <a:rPr lang="en-US" sz="1600" b="0" i="0" dirty="0">
                <a:solidFill>
                  <a:srgbClr val="292929"/>
                </a:solidFill>
                <a:effectLst/>
              </a:rPr>
              <a:t>No matter what prototyping tool you want to use, it’s possible to create a clickable wireframe without much effort.</a:t>
            </a:r>
          </a:p>
          <a:p>
            <a:pPr algn="l">
              <a:buFont typeface="Arial" panose="020B0604020202020204" pitchFamily="34" charset="0"/>
              <a:buChar char="•"/>
            </a:pPr>
            <a:r>
              <a:rPr lang="en-US" sz="1600" b="0" i="1" dirty="0">
                <a:solidFill>
                  <a:srgbClr val="292929"/>
                </a:solidFill>
                <a:effectLst/>
              </a:rPr>
              <a:t>Easy to modify.</a:t>
            </a:r>
            <a:r>
              <a:rPr lang="en-US" sz="1600" b="0" i="0" dirty="0">
                <a:solidFill>
                  <a:srgbClr val="292929"/>
                </a:solidFill>
                <a:effectLst/>
              </a:rPr>
              <a:t> Unlike a paper prototype, you don’t need to redraw a whole page/screen to introduce changes.</a:t>
            </a:r>
          </a:p>
          <a:p>
            <a:pPr algn="l"/>
            <a:r>
              <a:rPr lang="en-US" sz="1600" b="1" i="0" dirty="0">
                <a:solidFill>
                  <a:srgbClr val="292929"/>
                </a:solidFill>
                <a:effectLst/>
              </a:rPr>
              <a:t>Cons:</a:t>
            </a:r>
            <a:endParaRPr lang="en-US" sz="1600" b="0" i="0" dirty="0">
              <a:solidFill>
                <a:srgbClr val="292929"/>
              </a:solidFill>
              <a:effectLst/>
            </a:endParaRPr>
          </a:p>
          <a:p>
            <a:pPr algn="l">
              <a:buFont typeface="Arial" panose="020B0604020202020204" pitchFamily="34" charset="0"/>
              <a:buChar char="•"/>
            </a:pPr>
            <a:r>
              <a:rPr lang="en-US" sz="1600" b="0" i="1" dirty="0">
                <a:solidFill>
                  <a:srgbClr val="292929"/>
                </a:solidFill>
                <a:effectLst/>
              </a:rPr>
              <a:t>Require explanation. </a:t>
            </a:r>
            <a:r>
              <a:rPr lang="en-US" sz="1600" b="0" i="0" dirty="0">
                <a:solidFill>
                  <a:srgbClr val="292929"/>
                </a:solidFill>
                <a:effectLst/>
              </a:rPr>
              <a:t>You need to bring imagination to understand how the finished product will look and work.</a:t>
            </a:r>
          </a:p>
          <a:p>
            <a:pPr algn="l"/>
            <a:r>
              <a:rPr lang="en-US" sz="1600" b="1" i="0" dirty="0">
                <a:solidFill>
                  <a:srgbClr val="292929"/>
                </a:solidFill>
                <a:effectLst/>
              </a:rPr>
              <a:t>Tip: </a:t>
            </a:r>
            <a:r>
              <a:rPr lang="en-US" sz="1600" b="0" i="0" dirty="0">
                <a:solidFill>
                  <a:srgbClr val="292929"/>
                </a:solidFill>
                <a:effectLst/>
              </a:rPr>
              <a:t>It’s possible to</a:t>
            </a:r>
            <a:r>
              <a:rPr lang="en-US" sz="1600" b="1" i="0" dirty="0">
                <a:solidFill>
                  <a:srgbClr val="292929"/>
                </a:solidFill>
                <a:effectLst/>
              </a:rPr>
              <a:t> </a:t>
            </a:r>
            <a:r>
              <a:rPr lang="en-US" sz="1600" b="0" i="0" dirty="0">
                <a:solidFill>
                  <a:srgbClr val="292929"/>
                </a:solidFill>
                <a:effectLst/>
              </a:rPr>
              <a:t>create clickable wireframes in Power Point or Keynote. Simply link together different pages to create a clickable flow.</a:t>
            </a:r>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42</a:t>
            </a:fld>
            <a:endParaRPr lang="en-US" dirty="0"/>
          </a:p>
        </p:txBody>
      </p:sp>
      <p:pic>
        <p:nvPicPr>
          <p:cNvPr id="8" name="Picture 7">
            <a:extLst>
              <a:ext uri="{FF2B5EF4-FFF2-40B4-BE49-F238E27FC236}">
                <a16:creationId xmlns:a16="http://schemas.microsoft.com/office/drawing/2014/main" id="{44D6EF67-AD3C-9D86-0554-EF2744C09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556658"/>
            <a:ext cx="4953000" cy="4618237"/>
          </a:xfrm>
          <a:prstGeom prst="rect">
            <a:avLst/>
          </a:prstGeom>
        </p:spPr>
      </p:pic>
    </p:spTree>
    <p:extLst>
      <p:ext uri="{BB962C8B-B14F-4D97-AF65-F5344CB8AC3E}">
        <p14:creationId xmlns:p14="http://schemas.microsoft.com/office/powerpoint/2010/main" val="171584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32657" y="1363276"/>
            <a:ext cx="4844143" cy="4800600"/>
          </a:xfrm>
        </p:spPr>
        <p:txBody>
          <a:bodyPr>
            <a:normAutofit/>
          </a:bodyPr>
          <a:lstStyle/>
          <a:p>
            <a:pPr marL="0" indent="0" algn="l">
              <a:buNone/>
            </a:pPr>
            <a:r>
              <a:rPr lang="en-IN" sz="1800" b="1" i="0" u="none" strike="noStrike" baseline="0" dirty="0">
                <a:solidFill>
                  <a:srgbClr val="108AB2"/>
                </a:solidFill>
                <a:latin typeface="Arial-BoldMT"/>
              </a:rPr>
              <a:t>Prototyping with index cards.</a:t>
            </a:r>
          </a:p>
          <a:p>
            <a:pPr algn="l"/>
            <a:r>
              <a:rPr lang="en-US" sz="1800" b="0" i="0" u="none" strike="noStrike" baseline="0" dirty="0">
                <a:solidFill>
                  <a:srgbClr val="000000"/>
                </a:solidFill>
                <a:latin typeface="ArialMT"/>
              </a:rPr>
              <a:t>Using index cards (small pieces of cardboard about 3 × 5 inches) is a successful and simple way to prototype an interaction, and is used often when developing websites. </a:t>
            </a:r>
          </a:p>
          <a:p>
            <a:pPr algn="l"/>
            <a:r>
              <a:rPr lang="en-US" sz="1800" b="0" i="0" u="none" strike="noStrike" baseline="0" dirty="0">
                <a:solidFill>
                  <a:srgbClr val="000000"/>
                </a:solidFill>
                <a:latin typeface="ArialMT"/>
              </a:rPr>
              <a:t>Each card represents a screen or one element of the interaction. In user evaluations, the user can step through the cards, pretending to perform the task while interacting with the cards.</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43</a:t>
            </a:fld>
            <a:endParaRPr lang="en-US" dirty="0"/>
          </a:p>
        </p:txBody>
      </p:sp>
      <p:pic>
        <p:nvPicPr>
          <p:cNvPr id="8" name="Picture 7">
            <a:extLst>
              <a:ext uri="{FF2B5EF4-FFF2-40B4-BE49-F238E27FC236}">
                <a16:creationId xmlns:a16="http://schemas.microsoft.com/office/drawing/2014/main" id="{6802BF5A-2F0A-0C46-83AA-918FA1CAF52E}"/>
              </a:ext>
            </a:extLst>
          </p:cNvPr>
          <p:cNvPicPr>
            <a:picLocks noChangeAspect="1"/>
          </p:cNvPicPr>
          <p:nvPr/>
        </p:nvPicPr>
        <p:blipFill>
          <a:blip r:embed="rId2"/>
          <a:stretch>
            <a:fillRect/>
          </a:stretch>
        </p:blipFill>
        <p:spPr>
          <a:xfrm>
            <a:off x="4953000" y="1636667"/>
            <a:ext cx="7093315" cy="4362674"/>
          </a:xfrm>
          <a:prstGeom prst="rect">
            <a:avLst/>
          </a:prstGeom>
        </p:spPr>
      </p:pic>
    </p:spTree>
    <p:extLst>
      <p:ext uri="{BB962C8B-B14F-4D97-AF65-F5344CB8AC3E}">
        <p14:creationId xmlns:p14="http://schemas.microsoft.com/office/powerpoint/2010/main" val="801094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4000" b="1" dirty="0"/>
              <a:t>Low-Fidelity Prototyping</a:t>
            </a:r>
            <a:endParaRPr lang="en-IN" dirty="0"/>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203200" y="1374029"/>
            <a:ext cx="11480800" cy="4800600"/>
          </a:xfrm>
        </p:spPr>
        <p:txBody>
          <a:bodyPr>
            <a:normAutofit/>
          </a:bodyPr>
          <a:lstStyle/>
          <a:p>
            <a:pPr marL="0" indent="0" algn="l">
              <a:buNone/>
            </a:pPr>
            <a:r>
              <a:rPr lang="en-IN" sz="1800" b="1" i="0" u="none" strike="noStrike" baseline="0" dirty="0">
                <a:solidFill>
                  <a:srgbClr val="108AB2"/>
                </a:solidFill>
                <a:latin typeface="Arial-BoldMT"/>
              </a:rPr>
              <a:t>Wizard of Oz.</a:t>
            </a:r>
          </a:p>
          <a:p>
            <a:pPr algn="l"/>
            <a:r>
              <a:rPr lang="en-US" sz="1800" b="0" i="0" u="none" strike="noStrike" baseline="0" dirty="0">
                <a:solidFill>
                  <a:srgbClr val="000000"/>
                </a:solidFill>
                <a:latin typeface="ArialMT"/>
              </a:rPr>
              <a:t>Another low-fidelity prototyping method called Wizard of Oz assumes that you have a software-based prototype. In this technique, the user interacts with the software as though interacting with the product. In fact, however, a human operator simulates the software's response to the user.</a:t>
            </a:r>
          </a:p>
          <a:p>
            <a:pPr algn="l"/>
            <a:r>
              <a:rPr lang="en-US" sz="1800" b="0" i="0" u="none" strike="noStrike" baseline="0" dirty="0">
                <a:solidFill>
                  <a:srgbClr val="000000"/>
                </a:solidFill>
                <a:latin typeface="ArialMT"/>
              </a:rPr>
              <a:t>The method takes its name from the classic story of the little girl who is swept away in a storm and finds herself in the Land of Oz (Baum and Denslow, 1900). The Wizard of Oz is a small shy man who operates a large artificial image of himself from behind a screen where no one can see him. </a:t>
            </a:r>
          </a:p>
          <a:p>
            <a:pPr algn="l"/>
            <a:r>
              <a:rPr lang="en-US" sz="1800" b="0" i="0" u="none" strike="noStrike" baseline="0" dirty="0">
                <a:solidFill>
                  <a:srgbClr val="000000"/>
                </a:solidFill>
                <a:latin typeface="ArialMT"/>
              </a:rPr>
              <a:t>The Wizard of Oz style of prototyping has been used successfully for various applications, including Pin Trace, a robotic system that helps surgeons to position orthopedic pins accurately during the surgery of hip fractures (Molin, 2004), and to identify gestures for full body interaction with digital games (Norton et </a:t>
            </a:r>
            <a:r>
              <a:rPr lang="en-IN" sz="1800" b="0" i="0" u="none" strike="noStrike" baseline="0" dirty="0">
                <a:solidFill>
                  <a:srgbClr val="000000"/>
                </a:solidFill>
                <a:latin typeface="ArialMT"/>
              </a:rPr>
              <a:t>al, 2010).</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44</a:t>
            </a:fld>
            <a:endParaRPr lang="en-US" dirty="0"/>
          </a:p>
        </p:txBody>
      </p:sp>
    </p:spTree>
    <p:extLst>
      <p:ext uri="{BB962C8B-B14F-4D97-AF65-F5344CB8AC3E}">
        <p14:creationId xmlns:p14="http://schemas.microsoft.com/office/powerpoint/2010/main" val="2209190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3600" b="1" i="0" u="none" strike="noStrike" baseline="0" dirty="0">
                <a:latin typeface="Arial-BoldMT"/>
              </a:rPr>
              <a:t>High-Fidelity Prototyping</a:t>
            </a:r>
          </a:p>
        </p:txBody>
      </p:sp>
      <p:sp>
        <p:nvSpPr>
          <p:cNvPr id="3" name="Content Placeholder 2">
            <a:extLst>
              <a:ext uri="{FF2B5EF4-FFF2-40B4-BE49-F238E27FC236}">
                <a16:creationId xmlns:a16="http://schemas.microsoft.com/office/drawing/2014/main" id="{08B1302D-1F28-6746-57B4-46F66FED088F}"/>
              </a:ext>
            </a:extLst>
          </p:cNvPr>
          <p:cNvSpPr>
            <a:spLocks noGrp="1"/>
          </p:cNvSpPr>
          <p:nvPr>
            <p:ph idx="1"/>
          </p:nvPr>
        </p:nvSpPr>
        <p:spPr>
          <a:xfrm>
            <a:off x="203200" y="1374029"/>
            <a:ext cx="11836400" cy="4800600"/>
          </a:xfrm>
        </p:spPr>
        <p:txBody>
          <a:bodyPr>
            <a:normAutofit/>
          </a:bodyPr>
          <a:lstStyle/>
          <a:p>
            <a:pPr algn="l"/>
            <a:r>
              <a:rPr lang="en-US" sz="1800" b="0" i="0" u="none" strike="noStrike" baseline="0" dirty="0">
                <a:solidFill>
                  <a:srgbClr val="000000"/>
                </a:solidFill>
                <a:latin typeface="ArialMT"/>
              </a:rPr>
              <a:t>A high-fidelity prototype looks like the final product and/or provides more functionality than a low-fidelity prototype. </a:t>
            </a:r>
          </a:p>
          <a:p>
            <a:pPr algn="l"/>
            <a:r>
              <a:rPr lang="en-US" sz="1800" b="0" i="0" u="none" strike="noStrike" baseline="0" dirty="0">
                <a:solidFill>
                  <a:srgbClr val="000000"/>
                </a:solidFill>
                <a:latin typeface="ArialMT"/>
              </a:rPr>
              <a:t>For example, a prototype of a software system developed in Visual Basic is higher fidelity than a paper based mockup; a molded piece of plastic with a dummy keyboard is a higher-fidelity prototype of the PalmPilot than the lump of wood. </a:t>
            </a:r>
            <a:endParaRPr lang="en-US" sz="1800" dirty="0">
              <a:solidFill>
                <a:srgbClr val="000000"/>
              </a:solidFill>
              <a:latin typeface="ArialMT"/>
            </a:endParaRPr>
          </a:p>
          <a:p>
            <a:pPr algn="l"/>
            <a:r>
              <a:rPr lang="en-US" sz="1800" b="0" i="0" u="none" strike="noStrike" baseline="0" dirty="0">
                <a:solidFill>
                  <a:srgbClr val="000000"/>
                </a:solidFill>
                <a:latin typeface="ArialMT"/>
              </a:rPr>
              <a:t>High-fidelity prototyping is useful for selling ideas to people and for testing out technical </a:t>
            </a:r>
            <a:r>
              <a:rPr lang="en-IN" sz="1800" b="0" i="0" u="none" strike="noStrike" baseline="0" dirty="0">
                <a:solidFill>
                  <a:srgbClr val="000000"/>
                </a:solidFill>
                <a:latin typeface="ArialMT"/>
              </a:rPr>
              <a:t>issues.</a:t>
            </a:r>
          </a:p>
          <a:p>
            <a:pPr algn="l"/>
            <a:r>
              <a:rPr lang="en-US" sz="1800" b="0" i="0" u="none" strike="noStrike" baseline="0" dirty="0">
                <a:solidFill>
                  <a:srgbClr val="000000"/>
                </a:solidFill>
                <a:latin typeface="ArialMT"/>
              </a:rPr>
              <a:t>High-fidelity prototypes can be developed by modifying and integrating existing components – both hardware and software. </a:t>
            </a:r>
            <a:endParaRPr lang="en-US" sz="1800" dirty="0">
              <a:solidFill>
                <a:srgbClr val="000000"/>
              </a:solidFill>
              <a:latin typeface="ArialMT"/>
            </a:endParaRPr>
          </a:p>
          <a:p>
            <a:pPr algn="l"/>
            <a:r>
              <a:rPr lang="en-US" sz="1800" b="0" i="0" u="none" strike="noStrike" baseline="0" dirty="0">
                <a:solidFill>
                  <a:srgbClr val="000000"/>
                </a:solidFill>
                <a:latin typeface="ArialMT"/>
              </a:rPr>
              <a:t>In robotics this approach has been called tinkering (Hendriks-Jansen, 1996) while in software development it has been referred to as Opportunistic System </a:t>
            </a:r>
            <a:r>
              <a:rPr lang="en-IN" sz="1800" b="0" i="0" u="none" strike="noStrike" baseline="0" dirty="0">
                <a:solidFill>
                  <a:srgbClr val="000000"/>
                </a:solidFill>
                <a:latin typeface="ArialMT"/>
              </a:rPr>
              <a:t>Development (Ncube et al, 2008). </a:t>
            </a:r>
            <a:r>
              <a:rPr lang="en-IN" sz="1800" b="0" i="0" u="none" strike="noStrike" baseline="0" dirty="0" err="1">
                <a:solidFill>
                  <a:srgbClr val="000000"/>
                </a:solidFill>
                <a:latin typeface="ArialMT"/>
              </a:rPr>
              <a:t>Banzi</a:t>
            </a:r>
            <a:r>
              <a:rPr lang="en-IN" sz="1800" b="0" i="0" u="none" strike="noStrike" baseline="0" dirty="0">
                <a:solidFill>
                  <a:srgbClr val="000000"/>
                </a:solidFill>
                <a:latin typeface="ArialMT"/>
              </a:rPr>
              <a:t> (2009) comments that: “Reusing </a:t>
            </a:r>
            <a:r>
              <a:rPr lang="en-US" sz="1800" b="0" i="0" u="none" strike="noStrike" baseline="0" dirty="0">
                <a:solidFill>
                  <a:srgbClr val="000000"/>
                </a:solidFill>
                <a:latin typeface="ArialMT"/>
              </a:rPr>
              <a:t>existing technology is one of the best ways of tinkering. Getting cheap toys or old discarded equipment and hacking them to make them do something new is one of the best ways to get great results.” </a:t>
            </a:r>
          </a:p>
          <a:p>
            <a:pPr algn="l"/>
            <a:r>
              <a:rPr lang="en-US" sz="1800" b="0" i="0" u="none" strike="noStrike" baseline="0" dirty="0">
                <a:solidFill>
                  <a:srgbClr val="000000"/>
                </a:solidFill>
                <a:latin typeface="ArialMT"/>
              </a:rPr>
              <a:t>Bird et al (2009) describe how they used this approach to develop a tactile vision sensory substitution system, i.e. a system that translates a camera image of the user’s environment into tactile stimulation on their body.</a:t>
            </a:r>
            <a:endParaRPr lang="en-IN" dirty="0"/>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45</a:t>
            </a:fld>
            <a:endParaRPr lang="en-US" dirty="0"/>
          </a:p>
        </p:txBody>
      </p:sp>
    </p:spTree>
    <p:extLst>
      <p:ext uri="{BB962C8B-B14F-4D97-AF65-F5344CB8AC3E}">
        <p14:creationId xmlns:p14="http://schemas.microsoft.com/office/powerpoint/2010/main" val="1035502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7F59-955F-D94F-843F-4EB4F6AFAD46}"/>
              </a:ext>
            </a:extLst>
          </p:cNvPr>
          <p:cNvSpPr>
            <a:spLocks noGrp="1"/>
          </p:cNvSpPr>
          <p:nvPr>
            <p:ph type="title"/>
          </p:nvPr>
        </p:nvSpPr>
        <p:spPr/>
        <p:txBody>
          <a:bodyPr>
            <a:normAutofit/>
          </a:bodyPr>
          <a:lstStyle/>
          <a:p>
            <a:r>
              <a:rPr lang="en-IN" sz="3600" b="1" i="0" u="none" strike="noStrike" baseline="0" dirty="0">
                <a:latin typeface="Arial-BoldMT"/>
              </a:rPr>
              <a:t>Prototyping</a:t>
            </a:r>
          </a:p>
        </p:txBody>
      </p:sp>
      <p:sp>
        <p:nvSpPr>
          <p:cNvPr id="4" name="Date Placeholder 3">
            <a:extLst>
              <a:ext uri="{FF2B5EF4-FFF2-40B4-BE49-F238E27FC236}">
                <a16:creationId xmlns:a16="http://schemas.microsoft.com/office/drawing/2014/main" id="{967795E2-6211-51E5-E2B5-72967383A39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F0884BC-1E5C-F72F-BF2B-AAB5C136921D}"/>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D77423F3-2AF0-DB58-F1C8-58D6C341AC65}"/>
              </a:ext>
            </a:extLst>
          </p:cNvPr>
          <p:cNvSpPr>
            <a:spLocks noGrp="1"/>
          </p:cNvSpPr>
          <p:nvPr>
            <p:ph type="sldNum" sz="quarter" idx="12"/>
          </p:nvPr>
        </p:nvSpPr>
        <p:spPr/>
        <p:txBody>
          <a:bodyPr/>
          <a:lstStyle/>
          <a:p>
            <a:fld id="{C4FA3F07-B4E9-4FEB-BC07-B9713C186F28}" type="slidenum">
              <a:rPr lang="en-US" smtClean="0"/>
              <a:pPr/>
              <a:t>46</a:t>
            </a:fld>
            <a:endParaRPr lang="en-US" dirty="0"/>
          </a:p>
        </p:txBody>
      </p:sp>
      <p:pic>
        <p:nvPicPr>
          <p:cNvPr id="10" name="Picture 9">
            <a:extLst>
              <a:ext uri="{FF2B5EF4-FFF2-40B4-BE49-F238E27FC236}">
                <a16:creationId xmlns:a16="http://schemas.microsoft.com/office/drawing/2014/main" id="{A7579122-80D2-1AF6-1C96-FFD1A68CE52D}"/>
              </a:ext>
            </a:extLst>
          </p:cNvPr>
          <p:cNvPicPr>
            <a:picLocks noChangeAspect="1"/>
          </p:cNvPicPr>
          <p:nvPr/>
        </p:nvPicPr>
        <p:blipFill>
          <a:blip r:embed="rId2"/>
          <a:stretch>
            <a:fillRect/>
          </a:stretch>
        </p:blipFill>
        <p:spPr>
          <a:xfrm>
            <a:off x="2286000" y="1371599"/>
            <a:ext cx="6934200" cy="4957857"/>
          </a:xfrm>
          <a:prstGeom prst="rect">
            <a:avLst/>
          </a:prstGeom>
        </p:spPr>
      </p:pic>
    </p:spTree>
    <p:extLst>
      <p:ext uri="{BB962C8B-B14F-4D97-AF65-F5344CB8AC3E}">
        <p14:creationId xmlns:p14="http://schemas.microsoft.com/office/powerpoint/2010/main" val="327414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5DCA-1251-629C-7294-692EB60BCDF8}"/>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08AB760F-3392-BCD2-16AA-94FD7ED192CE}"/>
              </a:ext>
            </a:extLst>
          </p:cNvPr>
          <p:cNvSpPr>
            <a:spLocks noGrp="1"/>
          </p:cNvSpPr>
          <p:nvPr>
            <p:ph idx="1"/>
          </p:nvPr>
        </p:nvSpPr>
        <p:spPr/>
        <p:txBody>
          <a:bodyPr/>
          <a:lstStyle/>
          <a:p>
            <a:pPr algn="l"/>
            <a:r>
              <a:rPr lang="en-US" b="0" i="0" dirty="0">
                <a:solidFill>
                  <a:srgbClr val="2D333A"/>
                </a:solidFill>
                <a:effectLst/>
                <a:latin typeface="Inter"/>
              </a:rPr>
              <a:t>Prototyping is a crucial step in the UX design process. And, like anything in UX, there are countless tools out there to help you get the job done. </a:t>
            </a:r>
          </a:p>
          <a:p>
            <a:pPr algn="l"/>
            <a:r>
              <a:rPr lang="en-US" b="0" i="0" dirty="0">
                <a:solidFill>
                  <a:srgbClr val="2D333A"/>
                </a:solidFill>
                <a:effectLst/>
                <a:latin typeface="Inter"/>
              </a:rPr>
              <a:t>If you’re spoiled for choice and struggling to narrow it down, this guide is for you. We’ve compiled </a:t>
            </a:r>
            <a:r>
              <a:rPr lang="en-US" b="1" i="0" dirty="0">
                <a:solidFill>
                  <a:srgbClr val="2D333A"/>
                </a:solidFill>
                <a:effectLst/>
                <a:latin typeface="Inter"/>
              </a:rPr>
              <a:t>the 9 best UI UX prototyping tools for UX designers</a:t>
            </a:r>
            <a:r>
              <a:rPr lang="en-US" b="0" i="0" dirty="0">
                <a:solidFill>
                  <a:srgbClr val="2D333A"/>
                </a:solidFill>
                <a:effectLst/>
                <a:latin typeface="Inter"/>
              </a:rPr>
              <a:t>, complete with an explanation of how they work. </a:t>
            </a:r>
          </a:p>
          <a:p>
            <a:pPr algn="l"/>
            <a:r>
              <a:rPr lang="en-US" b="0" i="0" dirty="0">
                <a:solidFill>
                  <a:srgbClr val="2D333A"/>
                </a:solidFill>
                <a:effectLst/>
                <a:latin typeface="Inter"/>
              </a:rPr>
              <a:t>When you get to the end, you’ll also find some tips on how to choose the right prototyping tool for your needs. </a:t>
            </a:r>
          </a:p>
          <a:p>
            <a:endParaRPr lang="en-IN" dirty="0"/>
          </a:p>
        </p:txBody>
      </p:sp>
      <p:sp>
        <p:nvSpPr>
          <p:cNvPr id="4" name="Date Placeholder 3">
            <a:extLst>
              <a:ext uri="{FF2B5EF4-FFF2-40B4-BE49-F238E27FC236}">
                <a16:creationId xmlns:a16="http://schemas.microsoft.com/office/drawing/2014/main" id="{A489B12B-BAA0-5C29-9F54-02EEC4ADD26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E2B9140C-8621-7F04-7B42-93622D922DD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CC73427A-69E1-7E89-7B38-AC3F68E9493B}"/>
              </a:ext>
            </a:extLst>
          </p:cNvPr>
          <p:cNvSpPr>
            <a:spLocks noGrp="1"/>
          </p:cNvSpPr>
          <p:nvPr>
            <p:ph type="sldNum" sz="quarter" idx="12"/>
          </p:nvPr>
        </p:nvSpPr>
        <p:spPr/>
        <p:txBody>
          <a:bodyPr/>
          <a:lstStyle/>
          <a:p>
            <a:fld id="{C4FA3F07-B4E9-4FEB-BC07-B9713C186F28}" type="slidenum">
              <a:rPr lang="en-US" smtClean="0"/>
              <a:pPr/>
              <a:t>47</a:t>
            </a:fld>
            <a:endParaRPr lang="en-US" dirty="0"/>
          </a:p>
        </p:txBody>
      </p:sp>
    </p:spTree>
    <p:extLst>
      <p:ext uri="{BB962C8B-B14F-4D97-AF65-F5344CB8AC3E}">
        <p14:creationId xmlns:p14="http://schemas.microsoft.com/office/powerpoint/2010/main" val="817717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5DCA-1251-629C-7294-692EB60BCDF8}"/>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08AB760F-3392-BCD2-16AA-94FD7ED192CE}"/>
              </a:ext>
            </a:extLst>
          </p:cNvPr>
          <p:cNvSpPr>
            <a:spLocks noGrp="1"/>
          </p:cNvSpPr>
          <p:nvPr>
            <p:ph idx="1"/>
          </p:nvPr>
        </p:nvSpPr>
        <p:spPr>
          <a:xfrm>
            <a:off x="-21771" y="1385047"/>
            <a:ext cx="7899400" cy="4800600"/>
          </a:xfrm>
        </p:spPr>
        <p:txBody>
          <a:bodyPr/>
          <a:lstStyle/>
          <a:p>
            <a:pPr algn="l"/>
            <a:r>
              <a:rPr lang="en-US" b="1" i="0" dirty="0">
                <a:solidFill>
                  <a:srgbClr val="2D333A"/>
                </a:solidFill>
                <a:effectLst/>
                <a:latin typeface="Inter"/>
              </a:rPr>
              <a:t>1. Figma</a:t>
            </a:r>
          </a:p>
          <a:p>
            <a:pPr algn="l"/>
            <a:r>
              <a:rPr lang="en-US" b="0" i="0" u="sng" dirty="0">
                <a:solidFill>
                  <a:srgbClr val="AA006D"/>
                </a:solidFill>
                <a:effectLst/>
                <a:latin typeface="Inter"/>
                <a:hlinkClick r:id="rId2"/>
              </a:rPr>
              <a:t>Figma</a:t>
            </a:r>
            <a:r>
              <a:rPr lang="en-US" b="0" i="0" dirty="0">
                <a:solidFill>
                  <a:srgbClr val="2D333A"/>
                </a:solidFill>
                <a:effectLst/>
                <a:latin typeface="Inter"/>
              </a:rPr>
              <a:t> is an all-in-one design tool, handling everything from wireframing, prototyping and UI design to collaboration, design system management, and developer handoff.</a:t>
            </a:r>
          </a:p>
          <a:p>
            <a:pPr algn="l"/>
            <a:r>
              <a:rPr lang="en-US" b="0" i="0" dirty="0">
                <a:solidFill>
                  <a:srgbClr val="2D333A"/>
                </a:solidFill>
                <a:effectLst/>
                <a:latin typeface="Inter"/>
              </a:rPr>
              <a:t>With Figma, you can turn static design files into interactive prototypes—no coding knowledge required. </a:t>
            </a:r>
            <a:endParaRPr lang="en-US" b="1" i="0" dirty="0">
              <a:solidFill>
                <a:srgbClr val="2D333A"/>
              </a:solidFill>
              <a:effectLst/>
              <a:latin typeface="Inter"/>
            </a:endParaRPr>
          </a:p>
          <a:p>
            <a:pPr algn="l"/>
            <a:r>
              <a:rPr lang="en-US" b="0" i="0" dirty="0">
                <a:solidFill>
                  <a:srgbClr val="2D333A"/>
                </a:solidFill>
                <a:effectLst/>
                <a:latin typeface="Inter"/>
              </a:rPr>
              <a:t>With the intuitive builder, you can simply connect various UI elements and choose your interactions and animations. Once you’ve built your prototype, you can view it on mobile using the Figma app (available for iOS and Android), or share a link to view it in the browser. </a:t>
            </a:r>
          </a:p>
          <a:p>
            <a:pPr algn="l"/>
            <a:r>
              <a:rPr lang="en-US" b="0" i="0" dirty="0">
                <a:solidFill>
                  <a:srgbClr val="2D333A"/>
                </a:solidFill>
                <a:effectLst/>
                <a:latin typeface="Inter"/>
              </a:rPr>
              <a:t>Learn more about </a:t>
            </a:r>
            <a:r>
              <a:rPr lang="en-US" b="0" i="0" u="sng" dirty="0">
                <a:solidFill>
                  <a:srgbClr val="AA006D"/>
                </a:solidFill>
                <a:effectLst/>
                <a:latin typeface="Inter"/>
                <a:hlinkClick r:id="rId3"/>
              </a:rPr>
              <a:t>prototyping with Figma here</a:t>
            </a:r>
            <a:r>
              <a:rPr lang="en-US" b="0" i="0" dirty="0">
                <a:solidFill>
                  <a:srgbClr val="2D333A"/>
                </a:solidFill>
                <a:effectLst/>
                <a:latin typeface="Inter"/>
              </a:rPr>
              <a:t>.</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A489B12B-BAA0-5C29-9F54-02EEC4ADD26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E2B9140C-8621-7F04-7B42-93622D922DD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CC73427A-69E1-7E89-7B38-AC3F68E9493B}"/>
              </a:ext>
            </a:extLst>
          </p:cNvPr>
          <p:cNvSpPr>
            <a:spLocks noGrp="1"/>
          </p:cNvSpPr>
          <p:nvPr>
            <p:ph type="sldNum" sz="quarter" idx="12"/>
          </p:nvPr>
        </p:nvSpPr>
        <p:spPr/>
        <p:txBody>
          <a:bodyPr/>
          <a:lstStyle/>
          <a:p>
            <a:fld id="{C4FA3F07-B4E9-4FEB-BC07-B9713C186F28}" type="slidenum">
              <a:rPr lang="en-US" smtClean="0"/>
              <a:pPr/>
              <a:t>48</a:t>
            </a:fld>
            <a:endParaRPr lang="en-US" dirty="0"/>
          </a:p>
        </p:txBody>
      </p:sp>
      <p:pic>
        <p:nvPicPr>
          <p:cNvPr id="9" name="Picture 8">
            <a:extLst>
              <a:ext uri="{FF2B5EF4-FFF2-40B4-BE49-F238E27FC236}">
                <a16:creationId xmlns:a16="http://schemas.microsoft.com/office/drawing/2014/main" id="{71C0CD12-FD72-0FCE-84A5-492FB0688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1676400"/>
            <a:ext cx="3886200" cy="3810000"/>
          </a:xfrm>
          <a:prstGeom prst="rect">
            <a:avLst/>
          </a:prstGeom>
        </p:spPr>
      </p:pic>
    </p:spTree>
    <p:extLst>
      <p:ext uri="{BB962C8B-B14F-4D97-AF65-F5344CB8AC3E}">
        <p14:creationId xmlns:p14="http://schemas.microsoft.com/office/powerpoint/2010/main" val="284488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5DCA-1251-629C-7294-692EB60BCDF8}"/>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08AB760F-3392-BCD2-16AA-94FD7ED192CE}"/>
              </a:ext>
            </a:extLst>
          </p:cNvPr>
          <p:cNvSpPr>
            <a:spLocks noGrp="1"/>
          </p:cNvSpPr>
          <p:nvPr>
            <p:ph idx="1"/>
          </p:nvPr>
        </p:nvSpPr>
        <p:spPr>
          <a:xfrm>
            <a:off x="-21771" y="1385047"/>
            <a:ext cx="7899400" cy="4800600"/>
          </a:xfrm>
        </p:spPr>
        <p:txBody>
          <a:bodyPr>
            <a:normAutofit fontScale="92500" lnSpcReduction="10000"/>
          </a:bodyPr>
          <a:lstStyle/>
          <a:p>
            <a:pPr marL="0" indent="0" algn="l">
              <a:buNone/>
            </a:pPr>
            <a:r>
              <a:rPr lang="en-US" b="1" i="0" dirty="0">
                <a:solidFill>
                  <a:srgbClr val="2D333A"/>
                </a:solidFill>
                <a:effectLst/>
                <a:latin typeface="Inter"/>
              </a:rPr>
              <a:t>2. Adobe XD</a:t>
            </a:r>
          </a:p>
          <a:p>
            <a:pPr algn="l"/>
            <a:r>
              <a:rPr lang="en-US" b="0" i="0" u="sng" dirty="0">
                <a:solidFill>
                  <a:srgbClr val="AA006D"/>
                </a:solidFill>
                <a:effectLst/>
                <a:latin typeface="Inter"/>
                <a:hlinkClick r:id="rId2"/>
              </a:rPr>
              <a:t>Adobe XD</a:t>
            </a:r>
            <a:r>
              <a:rPr lang="en-US" b="0" i="0" dirty="0">
                <a:solidFill>
                  <a:srgbClr val="2D333A"/>
                </a:solidFill>
                <a:effectLst/>
                <a:latin typeface="Inter"/>
              </a:rPr>
              <a:t> is a powerful vector-based tool used for collaborative design and prototyping.</a:t>
            </a:r>
          </a:p>
          <a:p>
            <a:pPr algn="l"/>
            <a:r>
              <a:rPr lang="en-US" b="1" i="0" dirty="0">
                <a:solidFill>
                  <a:srgbClr val="2D333A"/>
                </a:solidFill>
                <a:effectLst/>
                <a:latin typeface="Inter"/>
              </a:rPr>
              <a:t>How does Adobe XD work as a prototyping tool?</a:t>
            </a:r>
          </a:p>
          <a:p>
            <a:pPr algn="l"/>
            <a:r>
              <a:rPr lang="en-US" b="0" i="0" dirty="0">
                <a:solidFill>
                  <a:srgbClr val="2D333A"/>
                </a:solidFill>
                <a:effectLst/>
                <a:latin typeface="Inter"/>
              </a:rPr>
              <a:t>With Adobe XD, there are 2 modes you can work in: Design mode and Prototype mode. In Design mode, you create static designs, adding various elements to artboards. Artboards represent the different app screens or website pages. </a:t>
            </a:r>
          </a:p>
          <a:p>
            <a:pPr algn="l"/>
            <a:r>
              <a:rPr lang="en-US" b="0" i="0" dirty="0">
                <a:solidFill>
                  <a:srgbClr val="2D333A"/>
                </a:solidFill>
                <a:effectLst/>
                <a:latin typeface="Inter"/>
              </a:rPr>
              <a:t>To turn your static designs into interactive prototypes, you then switch to Prototype mode. Here, you can draw interactive links between your artboards (i.e. screens) to simulate the flow of your website or app. </a:t>
            </a:r>
          </a:p>
          <a:p>
            <a:pPr algn="l"/>
            <a:r>
              <a:rPr lang="en-US" b="0" i="0" dirty="0">
                <a:solidFill>
                  <a:srgbClr val="2D333A"/>
                </a:solidFill>
                <a:effectLst/>
                <a:latin typeface="Inter"/>
              </a:rPr>
              <a:t>You can share your prototype with others via a URL or embed code. If you enable the commenting function, stakeholders can give feedback directly in the prototype. </a:t>
            </a:r>
          </a:p>
          <a:p>
            <a:pPr algn="l"/>
            <a:r>
              <a:rPr lang="en-US" b="0" i="0" dirty="0">
                <a:solidFill>
                  <a:srgbClr val="2D333A"/>
                </a:solidFill>
                <a:effectLst/>
                <a:latin typeface="Inter"/>
              </a:rPr>
              <a:t>You can learn more about </a:t>
            </a:r>
            <a:r>
              <a:rPr lang="en-US" b="0" i="0" u="sng" dirty="0">
                <a:solidFill>
                  <a:srgbClr val="AA006D"/>
                </a:solidFill>
                <a:effectLst/>
                <a:latin typeface="Inter"/>
                <a:hlinkClick r:id="rId3"/>
              </a:rPr>
              <a:t>how to create interactive prototypes with Adobe XD here</a:t>
            </a:r>
            <a:r>
              <a:rPr lang="en-US" b="0" i="0" dirty="0">
                <a:solidFill>
                  <a:srgbClr val="2D333A"/>
                </a:solidFill>
                <a:effectLst/>
                <a:latin typeface="Inter"/>
              </a:rPr>
              <a:t>.</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A489B12B-BAA0-5C29-9F54-02EEC4ADD26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E2B9140C-8621-7F04-7B42-93622D922DD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CC73427A-69E1-7E89-7B38-AC3F68E9493B}"/>
              </a:ext>
            </a:extLst>
          </p:cNvPr>
          <p:cNvSpPr>
            <a:spLocks noGrp="1"/>
          </p:cNvSpPr>
          <p:nvPr>
            <p:ph type="sldNum" sz="quarter" idx="12"/>
          </p:nvPr>
        </p:nvSpPr>
        <p:spPr/>
        <p:txBody>
          <a:bodyPr/>
          <a:lstStyle/>
          <a:p>
            <a:fld id="{C4FA3F07-B4E9-4FEB-BC07-B9713C186F28}" type="slidenum">
              <a:rPr lang="en-US" smtClean="0"/>
              <a:pPr/>
              <a:t>49</a:t>
            </a:fld>
            <a:endParaRPr lang="en-US" dirty="0"/>
          </a:p>
        </p:txBody>
      </p:sp>
      <p:pic>
        <p:nvPicPr>
          <p:cNvPr id="8" name="Picture 7">
            <a:extLst>
              <a:ext uri="{FF2B5EF4-FFF2-40B4-BE49-F238E27FC236}">
                <a16:creationId xmlns:a16="http://schemas.microsoft.com/office/drawing/2014/main" id="{B1B9D9D2-3BDD-60E4-5CB4-A2FCB5D24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1385047"/>
            <a:ext cx="4419600" cy="4800600"/>
          </a:xfrm>
          <a:prstGeom prst="rect">
            <a:avLst/>
          </a:prstGeom>
        </p:spPr>
      </p:pic>
    </p:spTree>
    <p:extLst>
      <p:ext uri="{BB962C8B-B14F-4D97-AF65-F5344CB8AC3E}">
        <p14:creationId xmlns:p14="http://schemas.microsoft.com/office/powerpoint/2010/main" val="620536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6B2F-17B6-B02B-0D3E-C2ADCAB735EA}"/>
              </a:ext>
            </a:extLst>
          </p:cNvPr>
          <p:cNvSpPr>
            <a:spLocks noGrp="1"/>
          </p:cNvSpPr>
          <p:nvPr>
            <p:ph type="title"/>
          </p:nvPr>
        </p:nvSpPr>
        <p:spPr/>
        <p:txBody>
          <a:bodyPr/>
          <a:lstStyle/>
          <a:p>
            <a:r>
              <a:rPr lang="en-IN" dirty="0"/>
              <a:t>Concept Development</a:t>
            </a:r>
          </a:p>
        </p:txBody>
      </p:sp>
      <p:sp>
        <p:nvSpPr>
          <p:cNvPr id="3" name="Content Placeholder 2">
            <a:extLst>
              <a:ext uri="{FF2B5EF4-FFF2-40B4-BE49-F238E27FC236}">
                <a16:creationId xmlns:a16="http://schemas.microsoft.com/office/drawing/2014/main" id="{DDA8B99E-A7ED-48F7-94B9-FC32C83B9B96}"/>
              </a:ext>
            </a:extLst>
          </p:cNvPr>
          <p:cNvSpPr>
            <a:spLocks noGrp="1"/>
          </p:cNvSpPr>
          <p:nvPr>
            <p:ph idx="1"/>
          </p:nvPr>
        </p:nvSpPr>
        <p:spPr>
          <a:xfrm>
            <a:off x="203200" y="1371600"/>
            <a:ext cx="11760200" cy="4800600"/>
          </a:xfrm>
        </p:spPr>
        <p:txBody>
          <a:bodyPr/>
          <a:lstStyle/>
          <a:p>
            <a:pPr marL="0" indent="0">
              <a:buNone/>
            </a:pPr>
            <a:r>
              <a:rPr lang="en-US" b="0" i="0" dirty="0">
                <a:solidFill>
                  <a:srgbClr val="000000"/>
                </a:solidFill>
                <a:effectLst/>
                <a:latin typeface="Source Sans Pro" panose="020B0503030403020204" pitchFamily="34" charset="0"/>
              </a:rPr>
              <a:t>After the workshop or online discussions, UX designers work through the information supplied at the workshop, to form a mental image of what needs to be done and the direction that will take the software there. Various techniques are used, and they vary from UX designer to UX designer.</a:t>
            </a:r>
            <a:endParaRPr lang="en-IN" dirty="0"/>
          </a:p>
        </p:txBody>
      </p:sp>
      <p:sp>
        <p:nvSpPr>
          <p:cNvPr id="4" name="Date Placeholder 3">
            <a:extLst>
              <a:ext uri="{FF2B5EF4-FFF2-40B4-BE49-F238E27FC236}">
                <a16:creationId xmlns:a16="http://schemas.microsoft.com/office/drawing/2014/main" id="{07C5EDBE-E751-B3E5-F5E3-3B9F292DA849}"/>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1894663-CA42-6C46-586C-42F4FE62084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B14DAD8B-29B1-5A6C-2A9D-5E95D0224176}"/>
              </a:ext>
            </a:extLst>
          </p:cNvPr>
          <p:cNvSpPr>
            <a:spLocks noGrp="1"/>
          </p:cNvSpPr>
          <p:nvPr>
            <p:ph type="sldNum" sz="quarter" idx="12"/>
          </p:nvPr>
        </p:nvSpPr>
        <p:spPr/>
        <p:txBody>
          <a:bodyPr/>
          <a:lstStyle/>
          <a:p>
            <a:fld id="{C4FA3F07-B4E9-4FEB-BC07-B9713C186F28}" type="slidenum">
              <a:rPr lang="en-US" smtClean="0"/>
              <a:pPr/>
              <a:t>5</a:t>
            </a:fld>
            <a:endParaRPr lang="en-US" dirty="0"/>
          </a:p>
        </p:txBody>
      </p:sp>
      <p:sp>
        <p:nvSpPr>
          <p:cNvPr id="9" name="TextBox 8">
            <a:extLst>
              <a:ext uri="{FF2B5EF4-FFF2-40B4-BE49-F238E27FC236}">
                <a16:creationId xmlns:a16="http://schemas.microsoft.com/office/drawing/2014/main" id="{60325DD1-43CF-8CE6-7F4B-22768BF6A969}"/>
              </a:ext>
            </a:extLst>
          </p:cNvPr>
          <p:cNvSpPr txBox="1"/>
          <p:nvPr/>
        </p:nvSpPr>
        <p:spPr>
          <a:xfrm>
            <a:off x="838200" y="3771900"/>
            <a:ext cx="4419600" cy="1200329"/>
          </a:xfrm>
          <a:prstGeom prst="rect">
            <a:avLst/>
          </a:prstGeom>
          <a:noFill/>
        </p:spPr>
        <p:txBody>
          <a:bodyPr wrap="square">
            <a:spAutoFit/>
          </a:bodyPr>
          <a:lstStyle/>
          <a:p>
            <a:r>
              <a:rPr lang="en-US" b="0" i="0" dirty="0">
                <a:effectLst/>
                <a:latin typeface="Source Sans Pro" panose="020B0503030403020204" pitchFamily="34" charset="0"/>
              </a:rPr>
              <a:t>Summary with provisional conclusions on workflow structures and feature ideas from an in-person workshop and online follow-up meetings</a:t>
            </a:r>
            <a:endParaRPr lang="en-IN" dirty="0"/>
          </a:p>
        </p:txBody>
      </p:sp>
      <p:pic>
        <p:nvPicPr>
          <p:cNvPr id="12" name="Picture 11">
            <a:extLst>
              <a:ext uri="{FF2B5EF4-FFF2-40B4-BE49-F238E27FC236}">
                <a16:creationId xmlns:a16="http://schemas.microsoft.com/office/drawing/2014/main" id="{F66C8316-E3D4-3056-D6A0-50CA160D10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38400"/>
            <a:ext cx="5791200" cy="3581400"/>
          </a:xfrm>
          <a:prstGeom prst="rect">
            <a:avLst/>
          </a:prstGeom>
        </p:spPr>
      </p:pic>
    </p:spTree>
    <p:extLst>
      <p:ext uri="{BB962C8B-B14F-4D97-AF65-F5344CB8AC3E}">
        <p14:creationId xmlns:p14="http://schemas.microsoft.com/office/powerpoint/2010/main" val="350760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5DCA-1251-629C-7294-692EB60BCDF8}"/>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08AB760F-3392-BCD2-16AA-94FD7ED192CE}"/>
              </a:ext>
            </a:extLst>
          </p:cNvPr>
          <p:cNvSpPr>
            <a:spLocks noGrp="1"/>
          </p:cNvSpPr>
          <p:nvPr>
            <p:ph idx="1"/>
          </p:nvPr>
        </p:nvSpPr>
        <p:spPr>
          <a:xfrm>
            <a:off x="203199" y="1385047"/>
            <a:ext cx="7674429" cy="4800600"/>
          </a:xfrm>
        </p:spPr>
        <p:txBody>
          <a:bodyPr>
            <a:normAutofit lnSpcReduction="10000"/>
          </a:bodyPr>
          <a:lstStyle/>
          <a:p>
            <a:pPr marL="0" indent="0" algn="l">
              <a:buNone/>
            </a:pPr>
            <a:r>
              <a:rPr lang="en-US" b="1" i="0" dirty="0">
                <a:solidFill>
                  <a:srgbClr val="2D333A"/>
                </a:solidFill>
                <a:effectLst/>
                <a:latin typeface="Inter"/>
              </a:rPr>
              <a:t>3. Sketch</a:t>
            </a:r>
          </a:p>
          <a:p>
            <a:pPr algn="l"/>
            <a:r>
              <a:rPr lang="en-US" b="0" i="0" u="sng" dirty="0">
                <a:solidFill>
                  <a:srgbClr val="AA006D"/>
                </a:solidFill>
                <a:effectLst/>
                <a:latin typeface="Inter"/>
                <a:hlinkClick r:id="rId2"/>
              </a:rPr>
              <a:t>Sketch</a:t>
            </a:r>
            <a:r>
              <a:rPr lang="en-US" b="0" i="0" dirty="0">
                <a:solidFill>
                  <a:srgbClr val="2D333A"/>
                </a:solidFill>
                <a:effectLst/>
                <a:latin typeface="Inter"/>
              </a:rPr>
              <a:t> is another all-in-one digital design platform used for creating static designs and prototypes, and for developer handoff.</a:t>
            </a:r>
          </a:p>
          <a:p>
            <a:pPr algn="l"/>
            <a:r>
              <a:rPr lang="en-US" b="0" i="0" dirty="0">
                <a:solidFill>
                  <a:srgbClr val="2D333A"/>
                </a:solidFill>
                <a:effectLst/>
                <a:latin typeface="Inter"/>
              </a:rPr>
              <a:t>First, you create your static designs in Canvas using Sketch’s flexible vector editing tools. You then use the prototyping function to preview your designs and navigate between Artboards (i.e. screens) with animated interactions.</a:t>
            </a:r>
          </a:p>
          <a:p>
            <a:pPr algn="l"/>
            <a:r>
              <a:rPr lang="en-US" b="0" i="0" dirty="0">
                <a:solidFill>
                  <a:srgbClr val="2D333A"/>
                </a:solidFill>
                <a:effectLst/>
                <a:latin typeface="Inter"/>
              </a:rPr>
              <a:t>The quickest way to turn your static screens into interactive prototypes in Sketch is to add links between two Artboards. You can then fine-tune your prototypes by adding </a:t>
            </a:r>
            <a:r>
              <a:rPr lang="en-US" b="0" i="0" u="sng" dirty="0">
                <a:solidFill>
                  <a:srgbClr val="AA006D"/>
                </a:solidFill>
                <a:effectLst/>
                <a:latin typeface="Inter"/>
                <a:hlinkClick r:id="rId3"/>
              </a:rPr>
              <a:t>Hotspots</a:t>
            </a:r>
            <a:r>
              <a:rPr lang="en-US" b="0" i="0" dirty="0">
                <a:solidFill>
                  <a:srgbClr val="2D333A"/>
                </a:solidFill>
                <a:effectLst/>
                <a:latin typeface="Inter"/>
              </a:rPr>
              <a:t> (clickable areas), fixing certain elements in place, and </a:t>
            </a:r>
            <a:r>
              <a:rPr lang="en-US" b="0" i="0" u="sng" dirty="0">
                <a:solidFill>
                  <a:srgbClr val="AA006D"/>
                </a:solidFill>
                <a:effectLst/>
                <a:latin typeface="Inter"/>
                <a:hlinkClick r:id="rId4"/>
              </a:rPr>
              <a:t>setting start points</a:t>
            </a:r>
            <a:r>
              <a:rPr lang="en-US" b="0" i="0" dirty="0">
                <a:solidFill>
                  <a:srgbClr val="2D333A"/>
                </a:solidFill>
                <a:effectLst/>
                <a:latin typeface="Inter"/>
              </a:rPr>
              <a:t> to determine which Artboard your prototype starts with when you preview it. </a:t>
            </a:r>
          </a:p>
          <a:p>
            <a:pPr algn="l"/>
            <a:r>
              <a:rPr lang="en-US" b="0" i="0" dirty="0">
                <a:solidFill>
                  <a:srgbClr val="2D333A"/>
                </a:solidFill>
                <a:effectLst/>
                <a:latin typeface="Inter"/>
              </a:rPr>
              <a:t>There are 3 ways to preview your Sketch prototypes: directly in the Sketch app (for Mac), via the Sketch Mirror app on an iOS device, or in the web app. </a:t>
            </a:r>
          </a:p>
          <a:p>
            <a:pPr algn="l"/>
            <a:r>
              <a:rPr lang="en-US" b="0" i="0" dirty="0">
                <a:solidFill>
                  <a:srgbClr val="2D333A"/>
                </a:solidFill>
                <a:effectLst/>
                <a:latin typeface="Inter"/>
              </a:rPr>
              <a:t>You can learn more about </a:t>
            </a:r>
            <a:r>
              <a:rPr lang="en-US" b="0" i="0" u="sng" dirty="0">
                <a:solidFill>
                  <a:srgbClr val="AA006D"/>
                </a:solidFill>
                <a:effectLst/>
                <a:latin typeface="Inter"/>
                <a:hlinkClick r:id="rId5"/>
              </a:rPr>
              <a:t>how to use Sketch’s prototyping tools here</a:t>
            </a:r>
            <a:r>
              <a:rPr lang="en-US" b="0" i="0" dirty="0">
                <a:solidFill>
                  <a:srgbClr val="2D333A"/>
                </a:solidFill>
                <a:effectLst/>
                <a:latin typeface="Inter"/>
              </a:rPr>
              <a:t>.</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A489B12B-BAA0-5C29-9F54-02EEC4ADD26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E2B9140C-8621-7F04-7B42-93622D922DD8}"/>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CC73427A-69E1-7E89-7B38-AC3F68E9493B}"/>
              </a:ext>
            </a:extLst>
          </p:cNvPr>
          <p:cNvSpPr>
            <a:spLocks noGrp="1"/>
          </p:cNvSpPr>
          <p:nvPr>
            <p:ph type="sldNum" sz="quarter" idx="12"/>
          </p:nvPr>
        </p:nvSpPr>
        <p:spPr/>
        <p:txBody>
          <a:bodyPr/>
          <a:lstStyle/>
          <a:p>
            <a:fld id="{C4FA3F07-B4E9-4FEB-BC07-B9713C186F28}" type="slidenum">
              <a:rPr lang="en-US" smtClean="0"/>
              <a:pPr/>
              <a:t>50</a:t>
            </a:fld>
            <a:endParaRPr lang="en-US" dirty="0"/>
          </a:p>
        </p:txBody>
      </p:sp>
      <p:pic>
        <p:nvPicPr>
          <p:cNvPr id="9" name="Picture 8">
            <a:extLst>
              <a:ext uri="{FF2B5EF4-FFF2-40B4-BE49-F238E27FC236}">
                <a16:creationId xmlns:a16="http://schemas.microsoft.com/office/drawing/2014/main" id="{A43EFBDD-1388-10E2-4478-F46B02BEC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7627" y="1374027"/>
            <a:ext cx="4171497" cy="4731497"/>
          </a:xfrm>
          <a:prstGeom prst="rect">
            <a:avLst/>
          </a:prstGeom>
        </p:spPr>
      </p:pic>
    </p:spTree>
    <p:extLst>
      <p:ext uri="{BB962C8B-B14F-4D97-AF65-F5344CB8AC3E}">
        <p14:creationId xmlns:p14="http://schemas.microsoft.com/office/powerpoint/2010/main" val="1024383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467600" cy="4800600"/>
          </a:xfrm>
        </p:spPr>
        <p:txBody>
          <a:bodyPr>
            <a:normAutofit fontScale="85000" lnSpcReduction="10000"/>
          </a:bodyPr>
          <a:lstStyle/>
          <a:p>
            <a:pPr algn="l"/>
            <a:r>
              <a:rPr lang="en-US" b="1" i="0" dirty="0">
                <a:solidFill>
                  <a:srgbClr val="2D333A"/>
                </a:solidFill>
                <a:effectLst/>
                <a:latin typeface="Inter"/>
              </a:rPr>
              <a:t>4. Framer</a:t>
            </a:r>
          </a:p>
          <a:p>
            <a:pPr algn="l"/>
            <a:r>
              <a:rPr lang="en-US" b="0" i="0" u="sng" dirty="0">
                <a:solidFill>
                  <a:srgbClr val="AA006D"/>
                </a:solidFill>
                <a:effectLst/>
                <a:latin typeface="Inter"/>
                <a:hlinkClick r:id="rId2"/>
              </a:rPr>
              <a:t>Framer</a:t>
            </a:r>
            <a:r>
              <a:rPr lang="en-US" b="0" i="0" dirty="0">
                <a:solidFill>
                  <a:srgbClr val="2D333A"/>
                </a:solidFill>
                <a:effectLst/>
                <a:latin typeface="Inter"/>
              </a:rPr>
              <a:t> is a free app and website prototyping tool ideal for quickly creating realistic, high-fidelity designs and animations.</a:t>
            </a:r>
          </a:p>
          <a:p>
            <a:pPr algn="l"/>
            <a:r>
              <a:rPr lang="en-US" b="0" i="0" dirty="0">
                <a:solidFill>
                  <a:srgbClr val="2D333A"/>
                </a:solidFill>
                <a:effectLst/>
                <a:latin typeface="Inter"/>
              </a:rPr>
              <a:t>With Framer, you can create interactive prototypes by dragging and dropping pre-made interactive components and building in animations and transitions. Based on your designs, Framer generates code-based prototypes that behave and feel just like a real app or website. </a:t>
            </a:r>
          </a:p>
          <a:p>
            <a:pPr algn="l"/>
            <a:r>
              <a:rPr lang="en-US" b="0" i="0" dirty="0">
                <a:solidFill>
                  <a:srgbClr val="2D333A"/>
                </a:solidFill>
                <a:effectLst/>
                <a:latin typeface="Inter"/>
              </a:rPr>
              <a:t>Framer has loads of tools and features for building out rich prototypes, including </a:t>
            </a:r>
            <a:r>
              <a:rPr lang="en-US" b="0" i="0" u="sng" dirty="0">
                <a:solidFill>
                  <a:srgbClr val="AA006D"/>
                </a:solidFill>
                <a:effectLst/>
                <a:latin typeface="Inter"/>
                <a:hlinkClick r:id="rId3"/>
              </a:rPr>
              <a:t>adaptive layouts</a:t>
            </a:r>
            <a:r>
              <a:rPr lang="en-US" b="0" i="0" dirty="0">
                <a:solidFill>
                  <a:srgbClr val="2D333A"/>
                </a:solidFill>
                <a:effectLst/>
                <a:latin typeface="Inter"/>
              </a:rPr>
              <a:t> that serve as the foundation for your design, fully customizable </a:t>
            </a:r>
            <a:r>
              <a:rPr lang="en-US" b="0" i="0" u="sng" dirty="0">
                <a:solidFill>
                  <a:srgbClr val="AA006D"/>
                </a:solidFill>
                <a:effectLst/>
                <a:latin typeface="Inter"/>
                <a:hlinkClick r:id="rId4"/>
              </a:rPr>
              <a:t>interactive components</a:t>
            </a:r>
            <a:r>
              <a:rPr lang="en-US" b="0" i="0" dirty="0">
                <a:solidFill>
                  <a:srgbClr val="2D333A"/>
                </a:solidFill>
                <a:effectLst/>
                <a:latin typeface="Inter"/>
              </a:rPr>
              <a:t>, and built-in tools for paging, scrolling, and navigation. </a:t>
            </a:r>
          </a:p>
          <a:p>
            <a:pPr algn="l"/>
            <a:r>
              <a:rPr lang="en-US" b="0" i="0" dirty="0">
                <a:solidFill>
                  <a:srgbClr val="2D333A"/>
                </a:solidFill>
                <a:effectLst/>
                <a:latin typeface="Inter"/>
              </a:rPr>
              <a:t>You can also create </a:t>
            </a:r>
            <a:r>
              <a:rPr lang="en-US" b="0" i="0" u="sng" dirty="0">
                <a:solidFill>
                  <a:srgbClr val="AA006D"/>
                </a:solidFill>
                <a:effectLst/>
                <a:latin typeface="Inter"/>
                <a:hlinkClick r:id="rId5"/>
              </a:rPr>
              <a:t>Magic Motion transitions</a:t>
            </a:r>
            <a:r>
              <a:rPr lang="en-US" b="0" i="0" dirty="0">
                <a:solidFill>
                  <a:srgbClr val="2D333A"/>
                </a:solidFill>
                <a:effectLst/>
                <a:latin typeface="Inter"/>
              </a:rPr>
              <a:t> where layers that exist on both the transition’s origin and its target will animate into their new style and positions. </a:t>
            </a:r>
          </a:p>
          <a:p>
            <a:pPr algn="l"/>
            <a:r>
              <a:rPr lang="en-US" b="0" i="0" dirty="0">
                <a:solidFill>
                  <a:srgbClr val="2D333A"/>
                </a:solidFill>
                <a:effectLst/>
                <a:latin typeface="Inter"/>
              </a:rPr>
              <a:t>In a nutshell, Framer is all about rapid, high-fidelity prototyping via ready-made components and user-friendly drag-and-drop functionality. </a:t>
            </a:r>
          </a:p>
          <a:p>
            <a:pPr algn="l"/>
            <a:r>
              <a:rPr lang="en-US" b="0" i="0" dirty="0">
                <a:solidFill>
                  <a:srgbClr val="2D333A"/>
                </a:solidFill>
                <a:effectLst/>
                <a:latin typeface="Inter"/>
              </a:rPr>
              <a:t>For </a:t>
            </a:r>
            <a:r>
              <a:rPr lang="en-US" b="0" i="0" u="sng" dirty="0">
                <a:solidFill>
                  <a:srgbClr val="AA006D"/>
                </a:solidFill>
                <a:effectLst/>
                <a:latin typeface="Inter"/>
                <a:hlinkClick r:id="rId6"/>
              </a:rPr>
              <a:t>a beginner’s guide to prototyping with Framer, check out this tutorial</a:t>
            </a:r>
            <a:r>
              <a:rPr lang="en-US" b="0" i="0" dirty="0">
                <a:solidFill>
                  <a:srgbClr val="2D333A"/>
                </a:solidFill>
                <a:effectLst/>
                <a:latin typeface="Inter"/>
              </a:rPr>
              <a:t>.</a:t>
            </a:r>
          </a:p>
          <a:p>
            <a:endParaRPr lang="en-IN" dirty="0"/>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51</a:t>
            </a:fld>
            <a:endParaRPr lang="en-US" dirty="0"/>
          </a:p>
        </p:txBody>
      </p:sp>
      <p:pic>
        <p:nvPicPr>
          <p:cNvPr id="8" name="Picture 7">
            <a:extLst>
              <a:ext uri="{FF2B5EF4-FFF2-40B4-BE49-F238E27FC236}">
                <a16:creationId xmlns:a16="http://schemas.microsoft.com/office/drawing/2014/main" id="{97C05A1A-5108-8679-307D-FA20C2EBA0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00" y="1390557"/>
            <a:ext cx="4495800" cy="4476843"/>
          </a:xfrm>
          <a:prstGeom prst="rect">
            <a:avLst/>
          </a:prstGeom>
        </p:spPr>
      </p:pic>
    </p:spTree>
    <p:extLst>
      <p:ext uri="{BB962C8B-B14F-4D97-AF65-F5344CB8AC3E}">
        <p14:creationId xmlns:p14="http://schemas.microsoft.com/office/powerpoint/2010/main" val="250134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467600" cy="4800600"/>
          </a:xfrm>
        </p:spPr>
        <p:txBody>
          <a:bodyPr>
            <a:normAutofit fontScale="85000" lnSpcReduction="10000"/>
          </a:bodyPr>
          <a:lstStyle/>
          <a:p>
            <a:pPr marL="0" indent="0" algn="l">
              <a:buNone/>
            </a:pPr>
            <a:r>
              <a:rPr lang="en-US" b="1" i="0" dirty="0">
                <a:solidFill>
                  <a:srgbClr val="2D333A"/>
                </a:solidFill>
                <a:effectLst/>
                <a:latin typeface="Inter"/>
              </a:rPr>
              <a:t>5. </a:t>
            </a:r>
            <a:r>
              <a:rPr lang="en-US" b="1" i="0" dirty="0" err="1">
                <a:solidFill>
                  <a:srgbClr val="2D333A"/>
                </a:solidFill>
                <a:effectLst/>
                <a:latin typeface="Inter"/>
              </a:rPr>
              <a:t>ProtoPie</a:t>
            </a:r>
            <a:endParaRPr lang="en-US" b="1" i="0" dirty="0">
              <a:solidFill>
                <a:srgbClr val="2D333A"/>
              </a:solidFill>
              <a:effectLst/>
              <a:latin typeface="Inter"/>
            </a:endParaRPr>
          </a:p>
          <a:p>
            <a:pPr algn="l"/>
            <a:r>
              <a:rPr lang="en-US" b="0" i="0" u="sng" dirty="0" err="1">
                <a:solidFill>
                  <a:srgbClr val="AA006D"/>
                </a:solidFill>
                <a:effectLst/>
                <a:latin typeface="Inter"/>
                <a:hlinkClick r:id="rId2"/>
              </a:rPr>
              <a:t>ProtoPie</a:t>
            </a:r>
            <a:r>
              <a:rPr lang="en-US" b="0" i="0" dirty="0">
                <a:solidFill>
                  <a:srgbClr val="2D333A"/>
                </a:solidFill>
                <a:effectLst/>
                <a:latin typeface="Inter"/>
              </a:rPr>
              <a:t> is a flexible yet powerful prototyping tool praised among the design community for its easy-to-use interface and almost non-existent learning curve.</a:t>
            </a:r>
          </a:p>
          <a:p>
            <a:pPr algn="l"/>
            <a:r>
              <a:rPr lang="en-US" b="0" i="0" dirty="0">
                <a:solidFill>
                  <a:srgbClr val="2D333A"/>
                </a:solidFill>
                <a:effectLst/>
                <a:latin typeface="Inter"/>
              </a:rPr>
              <a:t>Unlike some other tools on our list, </a:t>
            </a:r>
            <a:r>
              <a:rPr lang="en-US" b="0" i="0" dirty="0" err="1">
                <a:solidFill>
                  <a:srgbClr val="2D333A"/>
                </a:solidFill>
                <a:effectLst/>
                <a:latin typeface="Inter"/>
              </a:rPr>
              <a:t>ProtoPie</a:t>
            </a:r>
            <a:r>
              <a:rPr lang="en-US" b="0" i="0" dirty="0">
                <a:solidFill>
                  <a:srgbClr val="2D333A"/>
                </a:solidFill>
                <a:effectLst/>
                <a:latin typeface="Inter"/>
              </a:rPr>
              <a:t> focuses solely on prototyping, so you’ll need to import your static designs from another tool first. </a:t>
            </a:r>
            <a:r>
              <a:rPr lang="en-US" b="0" i="0" dirty="0" err="1">
                <a:solidFill>
                  <a:srgbClr val="2D333A"/>
                </a:solidFill>
                <a:effectLst/>
                <a:latin typeface="Inter"/>
              </a:rPr>
              <a:t>ProtoPie</a:t>
            </a:r>
            <a:r>
              <a:rPr lang="en-US" b="0" i="0" dirty="0">
                <a:solidFill>
                  <a:srgbClr val="2D333A"/>
                </a:solidFill>
                <a:effectLst/>
                <a:latin typeface="Inter"/>
              </a:rPr>
              <a:t> has plugins for Figma, Adobe XD and Sketch.</a:t>
            </a:r>
          </a:p>
          <a:p>
            <a:pPr algn="l"/>
            <a:r>
              <a:rPr lang="en-US" b="0" i="0" dirty="0">
                <a:solidFill>
                  <a:srgbClr val="2D333A"/>
                </a:solidFill>
                <a:effectLst/>
                <a:latin typeface="Inter"/>
              </a:rPr>
              <a:t>Once you’ve imported your wireframes, you turn them into interactive prototypes by adding triggers, responses, and objects. The trigger is the user action that will “cause” the interaction. The object is the element that the user will interact with in order to set the trigger in motion. The response is the result of the interaction—for example, opening a link or jumping to another page. You can build these interactions by simply selecting pre-made triggers and responses from the drop-down menu in the toolbar.  </a:t>
            </a:r>
          </a:p>
          <a:p>
            <a:pPr algn="l"/>
            <a:r>
              <a:rPr lang="en-US" b="0" i="0" dirty="0">
                <a:solidFill>
                  <a:srgbClr val="2D333A"/>
                </a:solidFill>
                <a:effectLst/>
                <a:latin typeface="Inter"/>
              </a:rPr>
              <a:t>From there, you can use a range of additional features and tools to make your interactions more complex and precise. You can then preview your prototypes in the preview window, upload them to the cloud and share a link, or generate a QR code which you can scan in order to view the prototype using your smartphone. </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52</a:t>
            </a:fld>
            <a:endParaRPr lang="en-US" dirty="0"/>
          </a:p>
        </p:txBody>
      </p:sp>
      <p:pic>
        <p:nvPicPr>
          <p:cNvPr id="10" name="Picture 9">
            <a:extLst>
              <a:ext uri="{FF2B5EF4-FFF2-40B4-BE49-F238E27FC236}">
                <a16:creationId xmlns:a16="http://schemas.microsoft.com/office/drawing/2014/main" id="{0EC2A4BD-9A8E-4496-9F95-C8956B76D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1600200"/>
            <a:ext cx="4593771" cy="4191000"/>
          </a:xfrm>
          <a:prstGeom prst="rect">
            <a:avLst/>
          </a:prstGeom>
        </p:spPr>
      </p:pic>
    </p:spTree>
    <p:extLst>
      <p:ext uri="{BB962C8B-B14F-4D97-AF65-F5344CB8AC3E}">
        <p14:creationId xmlns:p14="http://schemas.microsoft.com/office/powerpoint/2010/main" val="3679373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467600" cy="4800600"/>
          </a:xfrm>
        </p:spPr>
        <p:txBody>
          <a:bodyPr>
            <a:normAutofit fontScale="92500" lnSpcReduction="20000"/>
          </a:bodyPr>
          <a:lstStyle/>
          <a:p>
            <a:pPr algn="l"/>
            <a:r>
              <a:rPr lang="en-US" b="1" i="0" dirty="0">
                <a:solidFill>
                  <a:srgbClr val="2D333A"/>
                </a:solidFill>
                <a:effectLst/>
                <a:latin typeface="Inter"/>
              </a:rPr>
              <a:t>6. Proto.io</a:t>
            </a:r>
          </a:p>
          <a:p>
            <a:pPr algn="l"/>
            <a:r>
              <a:rPr lang="en-US" b="0" i="0" u="sng" dirty="0">
                <a:solidFill>
                  <a:srgbClr val="AA006D"/>
                </a:solidFill>
                <a:effectLst/>
                <a:latin typeface="Inter"/>
                <a:hlinkClick r:id="rId2"/>
              </a:rPr>
              <a:t>Proto.io</a:t>
            </a:r>
            <a:r>
              <a:rPr lang="en-US" b="0" i="0" dirty="0">
                <a:solidFill>
                  <a:srgbClr val="2D333A"/>
                </a:solidFill>
                <a:effectLst/>
                <a:latin typeface="Inter"/>
              </a:rPr>
              <a:t> is a browser-based prototyping tool with an intuitive drag-and-drop interface and hundreds of ready-made templates and components.</a:t>
            </a:r>
          </a:p>
          <a:p>
            <a:pPr algn="l"/>
            <a:r>
              <a:rPr lang="en-US" b="0" i="0" dirty="0">
                <a:solidFill>
                  <a:srgbClr val="2D333A"/>
                </a:solidFill>
                <a:effectLst/>
                <a:latin typeface="Inter"/>
              </a:rPr>
              <a:t>Proto.io lets you quickly put together basic low-fidelity prototypes which you can later transform into more realistic high-fi prototypes. </a:t>
            </a:r>
          </a:p>
          <a:p>
            <a:pPr algn="l"/>
            <a:r>
              <a:rPr lang="en-US" b="0" i="0" dirty="0">
                <a:solidFill>
                  <a:srgbClr val="2D333A"/>
                </a:solidFill>
                <a:effectLst/>
                <a:latin typeface="Inter"/>
              </a:rPr>
              <a:t>If you want to start by creating low-fi wireframes from scratch, you first need to select the device/screen size you want to design for, then add basic UI elements from the extensive UI library. Alternatively, you can </a:t>
            </a:r>
            <a:r>
              <a:rPr lang="en-US" b="0" i="0" dirty="0" err="1">
                <a:solidFill>
                  <a:srgbClr val="2D333A"/>
                </a:solidFill>
                <a:effectLst/>
                <a:latin typeface="Inter"/>
              </a:rPr>
              <a:t>customise</a:t>
            </a:r>
            <a:r>
              <a:rPr lang="en-US" b="0" i="0" dirty="0">
                <a:solidFill>
                  <a:srgbClr val="2D333A"/>
                </a:solidFill>
                <a:effectLst/>
                <a:latin typeface="Inter"/>
              </a:rPr>
              <a:t> a ready-made template. You can also import existing wireframes from Sketch, Adobe XD, Figma and Photoshop.</a:t>
            </a:r>
          </a:p>
          <a:p>
            <a:pPr algn="l"/>
            <a:r>
              <a:rPr lang="en-US" b="0" i="0" dirty="0">
                <a:solidFill>
                  <a:srgbClr val="2D333A"/>
                </a:solidFill>
                <a:effectLst/>
                <a:latin typeface="Inter"/>
              </a:rPr>
              <a:t>To turn your basic wireframes into prototypes, you use the Proto.io interaction wizard to add motion and interactive properties. You can add connectors between one screen and another, </a:t>
            </a:r>
            <a:r>
              <a:rPr lang="en-US" b="0" i="0" dirty="0" err="1">
                <a:solidFill>
                  <a:srgbClr val="2D333A"/>
                </a:solidFill>
                <a:effectLst/>
                <a:latin typeface="Inter"/>
              </a:rPr>
              <a:t>customise</a:t>
            </a:r>
            <a:r>
              <a:rPr lang="en-US" b="0" i="0" dirty="0">
                <a:solidFill>
                  <a:srgbClr val="2D333A"/>
                </a:solidFill>
                <a:effectLst/>
                <a:latin typeface="Inter"/>
              </a:rPr>
              <a:t> the type of transition via the drop-down menu, and polish up your prototypes with over 6,000 ready-to-use digital assets and animations. </a:t>
            </a:r>
          </a:p>
          <a:p>
            <a:pPr algn="l"/>
            <a:r>
              <a:rPr lang="en-US" b="0" i="0" dirty="0">
                <a:solidFill>
                  <a:srgbClr val="2D333A"/>
                </a:solidFill>
                <a:effectLst/>
                <a:latin typeface="Inter"/>
              </a:rPr>
              <a:t>Prototypes can be viewed in preview mode, downloaded and tested in the Proto.io mobile app, and shared via a public URL. </a:t>
            </a:r>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53</a:t>
            </a:fld>
            <a:endParaRPr lang="en-US" dirty="0"/>
          </a:p>
        </p:txBody>
      </p:sp>
      <p:pic>
        <p:nvPicPr>
          <p:cNvPr id="8" name="Picture 7">
            <a:extLst>
              <a:ext uri="{FF2B5EF4-FFF2-40B4-BE49-F238E27FC236}">
                <a16:creationId xmlns:a16="http://schemas.microsoft.com/office/drawing/2014/main" id="{F806DFBF-7287-59E5-6F8D-59ED2C6F5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447800"/>
            <a:ext cx="4724400" cy="4572000"/>
          </a:xfrm>
          <a:prstGeom prst="rect">
            <a:avLst/>
          </a:prstGeom>
        </p:spPr>
      </p:pic>
    </p:spTree>
    <p:extLst>
      <p:ext uri="{BB962C8B-B14F-4D97-AF65-F5344CB8AC3E}">
        <p14:creationId xmlns:p14="http://schemas.microsoft.com/office/powerpoint/2010/main" val="3420188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467600" cy="4800600"/>
          </a:xfrm>
        </p:spPr>
        <p:txBody>
          <a:bodyPr>
            <a:normAutofit/>
          </a:bodyPr>
          <a:lstStyle/>
          <a:p>
            <a:pPr marL="0" indent="0" algn="l">
              <a:buNone/>
            </a:pPr>
            <a:r>
              <a:rPr lang="en-US" b="1" i="0" dirty="0">
                <a:solidFill>
                  <a:srgbClr val="2D333A"/>
                </a:solidFill>
                <a:effectLst/>
                <a:latin typeface="Inter"/>
              </a:rPr>
              <a:t>7. Fluid UI</a:t>
            </a:r>
          </a:p>
          <a:p>
            <a:pPr algn="l"/>
            <a:r>
              <a:rPr lang="en-US" b="0" i="0" u="sng" dirty="0">
                <a:solidFill>
                  <a:srgbClr val="AA006D"/>
                </a:solidFill>
                <a:effectLst/>
                <a:latin typeface="Inter"/>
                <a:hlinkClick r:id="rId2"/>
              </a:rPr>
              <a:t>Fluid UI</a:t>
            </a:r>
            <a:r>
              <a:rPr lang="en-US" b="0" i="0" dirty="0">
                <a:solidFill>
                  <a:srgbClr val="2D333A"/>
                </a:solidFill>
                <a:effectLst/>
                <a:latin typeface="Inter"/>
              </a:rPr>
              <a:t> is a rapid prototyping tool with extensive component libraries, easy animations, and real-time collaboration.</a:t>
            </a:r>
          </a:p>
          <a:p>
            <a:pPr algn="l"/>
            <a:r>
              <a:rPr lang="en-US" b="0" i="0" dirty="0">
                <a:solidFill>
                  <a:srgbClr val="2D333A"/>
                </a:solidFill>
                <a:effectLst/>
                <a:latin typeface="Inter"/>
              </a:rPr>
              <a:t>The entire Fluid UI platform is built for speed. You can create prototypes in minutes with over 2,000 ready-to-use components, with libraries for Material Design, iOS, and Windows. You can also upload existing assets.</a:t>
            </a:r>
          </a:p>
          <a:p>
            <a:pPr algn="l"/>
            <a:r>
              <a:rPr lang="en-US" b="0" i="0" dirty="0">
                <a:solidFill>
                  <a:srgbClr val="2D333A"/>
                </a:solidFill>
                <a:effectLst/>
                <a:latin typeface="Inter"/>
              </a:rPr>
              <a:t>With the user-friendly linking system, you can add mouse and touch gestures and unique animations, and convey the flow of your website or app. </a:t>
            </a:r>
          </a:p>
          <a:p>
            <a:pPr algn="l"/>
            <a:r>
              <a:rPr lang="en-US" b="0" i="0" dirty="0">
                <a:solidFill>
                  <a:srgbClr val="2D333A"/>
                </a:solidFill>
                <a:effectLst/>
                <a:latin typeface="Inter"/>
              </a:rPr>
              <a:t>You’ll also find lots of handy features for collaboration and feedback, including live video calling, video presentations, and built-in commenting. </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54</a:t>
            </a:fld>
            <a:endParaRPr lang="en-US" dirty="0"/>
          </a:p>
        </p:txBody>
      </p:sp>
      <p:pic>
        <p:nvPicPr>
          <p:cNvPr id="9" name="Picture 8">
            <a:extLst>
              <a:ext uri="{FF2B5EF4-FFF2-40B4-BE49-F238E27FC236}">
                <a16:creationId xmlns:a16="http://schemas.microsoft.com/office/drawing/2014/main" id="{AF6AEDD0-69EA-3AFC-C4A6-623F24B3D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830208"/>
            <a:ext cx="4702629" cy="4035652"/>
          </a:xfrm>
          <a:prstGeom prst="rect">
            <a:avLst/>
          </a:prstGeom>
        </p:spPr>
      </p:pic>
    </p:spTree>
    <p:extLst>
      <p:ext uri="{BB962C8B-B14F-4D97-AF65-F5344CB8AC3E}">
        <p14:creationId xmlns:p14="http://schemas.microsoft.com/office/powerpoint/2010/main" val="2550442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467600" cy="4800600"/>
          </a:xfrm>
        </p:spPr>
        <p:txBody>
          <a:bodyPr>
            <a:normAutofit fontScale="92500" lnSpcReduction="20000"/>
          </a:bodyPr>
          <a:lstStyle/>
          <a:p>
            <a:pPr algn="l"/>
            <a:r>
              <a:rPr lang="en-US" b="1" i="0" dirty="0">
                <a:solidFill>
                  <a:srgbClr val="2D333A"/>
                </a:solidFill>
                <a:effectLst/>
                <a:latin typeface="Inter"/>
              </a:rPr>
              <a:t>8. Marvel</a:t>
            </a:r>
          </a:p>
          <a:p>
            <a:pPr algn="l"/>
            <a:r>
              <a:rPr lang="en-US" b="0" i="0" u="sng" dirty="0">
                <a:solidFill>
                  <a:srgbClr val="AA006D"/>
                </a:solidFill>
                <a:effectLst/>
                <a:latin typeface="Inter"/>
                <a:hlinkClick r:id="rId2"/>
              </a:rPr>
              <a:t>Marvel</a:t>
            </a:r>
            <a:r>
              <a:rPr lang="en-US" b="0" i="0" dirty="0">
                <a:solidFill>
                  <a:srgbClr val="2D333A"/>
                </a:solidFill>
                <a:effectLst/>
                <a:latin typeface="Inter"/>
              </a:rPr>
              <a:t> is a rapid prototyping, testing and handoff tool for digital designers, endorsed by companies such as Nokia, </a:t>
            </a:r>
            <a:r>
              <a:rPr lang="en-US" b="0" i="0" dirty="0" err="1">
                <a:solidFill>
                  <a:srgbClr val="2D333A"/>
                </a:solidFill>
                <a:effectLst/>
                <a:latin typeface="Inter"/>
              </a:rPr>
              <a:t>Monzo</a:t>
            </a:r>
            <a:r>
              <a:rPr lang="en-US" b="0" i="0" dirty="0">
                <a:solidFill>
                  <a:srgbClr val="2D333A"/>
                </a:solidFill>
                <a:effectLst/>
                <a:latin typeface="Inter"/>
              </a:rPr>
              <a:t>, BuzzFeed and Deliveroo.</a:t>
            </a:r>
          </a:p>
          <a:p>
            <a:pPr algn="l"/>
            <a:r>
              <a:rPr lang="en-US" b="0" i="0" dirty="0">
                <a:solidFill>
                  <a:srgbClr val="2D333A"/>
                </a:solidFill>
                <a:effectLst/>
                <a:latin typeface="Inter"/>
              </a:rPr>
              <a:t>To prototype with Marvel, you can either import existing static designs which you’ve created elsewhere, or create wireframes from scratch using pre-made elements and icons. Alternatively, you can use the Sketch plugin to directly sync Sketch files. </a:t>
            </a:r>
          </a:p>
          <a:p>
            <a:pPr algn="l"/>
            <a:r>
              <a:rPr lang="en-US" b="0" i="0" dirty="0">
                <a:solidFill>
                  <a:srgbClr val="2D333A"/>
                </a:solidFill>
                <a:effectLst/>
                <a:latin typeface="Inter"/>
              </a:rPr>
              <a:t>Marvel’s prototyping tool is relatively straightforward. With your static designs ready, just hover over any file within your project and click “Prototype”. This will take you to the editor, where you can create hotspot links (interactive areas that are drawn on top of your designs to enable users to click or tap to move between screens), and add effects, transitions and gestures. </a:t>
            </a:r>
          </a:p>
          <a:p>
            <a:pPr algn="l"/>
            <a:r>
              <a:rPr lang="en-US" b="0" i="0" dirty="0">
                <a:solidFill>
                  <a:srgbClr val="2D333A"/>
                </a:solidFill>
                <a:effectLst/>
                <a:latin typeface="Inter"/>
              </a:rPr>
              <a:t>To preview your prototype, simply close the editor and press “Play” in the project view. This will take you to Play mode, where you can click around and interact with your prototype as if it’s a live product. Once you’re happy, you can share your prototype for feedback and </a:t>
            </a:r>
            <a:r>
              <a:rPr lang="en-US" b="0" i="0" u="sng" dirty="0">
                <a:solidFill>
                  <a:srgbClr val="AA006D"/>
                </a:solidFill>
                <a:effectLst/>
                <a:latin typeface="Inter"/>
                <a:hlinkClick r:id="rId3"/>
              </a:rPr>
              <a:t>put it in front of real users for testing</a:t>
            </a:r>
            <a:r>
              <a:rPr lang="en-US" b="0" i="0" dirty="0">
                <a:solidFill>
                  <a:srgbClr val="2D333A"/>
                </a:solidFill>
                <a:effectLst/>
                <a:latin typeface="Inter"/>
              </a:rPr>
              <a:t>.</a:t>
            </a:r>
          </a:p>
          <a:p>
            <a:pPr algn="l"/>
            <a:endParaRPr lang="en-US" b="0" i="0" dirty="0">
              <a:solidFill>
                <a:srgbClr val="2D333A"/>
              </a:solidFill>
              <a:effectLst/>
              <a:latin typeface="Inter"/>
            </a:endParaRP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55</a:t>
            </a:fld>
            <a:endParaRPr lang="en-US" dirty="0"/>
          </a:p>
        </p:txBody>
      </p:sp>
      <p:pic>
        <p:nvPicPr>
          <p:cNvPr id="8" name="Picture 7">
            <a:extLst>
              <a:ext uri="{FF2B5EF4-FFF2-40B4-BE49-F238E27FC236}">
                <a16:creationId xmlns:a16="http://schemas.microsoft.com/office/drawing/2014/main" id="{4BBE460C-C160-3F10-CAF6-602D07AE4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1379538"/>
            <a:ext cx="4648200" cy="4800600"/>
          </a:xfrm>
          <a:prstGeom prst="rect">
            <a:avLst/>
          </a:prstGeom>
        </p:spPr>
      </p:pic>
    </p:spTree>
    <p:extLst>
      <p:ext uri="{BB962C8B-B14F-4D97-AF65-F5344CB8AC3E}">
        <p14:creationId xmlns:p14="http://schemas.microsoft.com/office/powerpoint/2010/main" val="636278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44E2-0EDA-6F16-288A-DACC6C0DC1A7}"/>
              </a:ext>
            </a:extLst>
          </p:cNvPr>
          <p:cNvSpPr>
            <a:spLocks noGrp="1"/>
          </p:cNvSpPr>
          <p:nvPr>
            <p:ph type="title"/>
          </p:nvPr>
        </p:nvSpPr>
        <p:spPr/>
        <p:txBody>
          <a:bodyPr>
            <a:noAutofit/>
          </a:bodyPr>
          <a:lstStyle/>
          <a:p>
            <a:r>
              <a:rPr lang="en-US" sz="3200" b="1" i="0" dirty="0">
                <a:solidFill>
                  <a:srgbClr val="2D333A"/>
                </a:solidFill>
                <a:effectLst/>
                <a:latin typeface="Inter"/>
              </a:rPr>
              <a:t>The 9 best prototyping tools for UI/UX designers in 2022</a:t>
            </a:r>
            <a:endParaRPr lang="en-IN" sz="3200" dirty="0"/>
          </a:p>
        </p:txBody>
      </p:sp>
      <p:sp>
        <p:nvSpPr>
          <p:cNvPr id="3" name="Content Placeholder 2">
            <a:extLst>
              <a:ext uri="{FF2B5EF4-FFF2-40B4-BE49-F238E27FC236}">
                <a16:creationId xmlns:a16="http://schemas.microsoft.com/office/drawing/2014/main" id="{D9CC53B5-8B4C-370C-4872-2140FFBFF5FD}"/>
              </a:ext>
            </a:extLst>
          </p:cNvPr>
          <p:cNvSpPr>
            <a:spLocks noGrp="1"/>
          </p:cNvSpPr>
          <p:nvPr>
            <p:ph idx="1"/>
          </p:nvPr>
        </p:nvSpPr>
        <p:spPr>
          <a:xfrm>
            <a:off x="76200" y="1379538"/>
            <a:ext cx="7239000" cy="4800600"/>
          </a:xfrm>
        </p:spPr>
        <p:txBody>
          <a:bodyPr>
            <a:normAutofit fontScale="85000" lnSpcReduction="10000"/>
          </a:bodyPr>
          <a:lstStyle/>
          <a:p>
            <a:pPr algn="l"/>
            <a:r>
              <a:rPr lang="en-US" b="1" i="0" dirty="0">
                <a:solidFill>
                  <a:srgbClr val="2D333A"/>
                </a:solidFill>
                <a:effectLst/>
                <a:latin typeface="Inter"/>
              </a:rPr>
              <a:t>9. </a:t>
            </a:r>
            <a:r>
              <a:rPr lang="en-US" b="1" i="0" dirty="0" err="1">
                <a:solidFill>
                  <a:srgbClr val="2D333A"/>
                </a:solidFill>
                <a:effectLst/>
                <a:latin typeface="Inter"/>
              </a:rPr>
              <a:t>UXPin</a:t>
            </a:r>
            <a:endParaRPr lang="en-US" b="1" i="0" dirty="0">
              <a:solidFill>
                <a:srgbClr val="2D333A"/>
              </a:solidFill>
              <a:effectLst/>
              <a:latin typeface="Inter"/>
            </a:endParaRPr>
          </a:p>
          <a:p>
            <a:pPr algn="l"/>
            <a:r>
              <a:rPr lang="en-US" b="0" i="0" u="sng" dirty="0" err="1">
                <a:solidFill>
                  <a:srgbClr val="AA006D"/>
                </a:solidFill>
                <a:effectLst/>
                <a:latin typeface="Inter"/>
                <a:hlinkClick r:id="rId2"/>
              </a:rPr>
              <a:t>UXPin</a:t>
            </a:r>
            <a:r>
              <a:rPr lang="en-US" b="0" i="0" dirty="0">
                <a:solidFill>
                  <a:srgbClr val="2D333A"/>
                </a:solidFill>
                <a:effectLst/>
                <a:latin typeface="Inter"/>
              </a:rPr>
              <a:t> is a robust end-to-end design platform with powerful prototyping capabilities. It’s arguably one of the best tools out there for creating high-fidelity, true-to-life prototypes. When prototyping with </a:t>
            </a:r>
            <a:r>
              <a:rPr lang="en-US" b="0" i="0" dirty="0" err="1">
                <a:solidFill>
                  <a:srgbClr val="2D333A"/>
                </a:solidFill>
                <a:effectLst/>
                <a:latin typeface="Inter"/>
              </a:rPr>
              <a:t>UXPin</a:t>
            </a:r>
            <a:r>
              <a:rPr lang="en-US" b="0" i="0" dirty="0">
                <a:solidFill>
                  <a:srgbClr val="2D333A"/>
                </a:solidFill>
                <a:effectLst/>
                <a:latin typeface="Inter"/>
              </a:rPr>
              <a:t>, you can either start from scratch or import existing designs from Sketch or Photoshop, as well as static PNG or JPG files. </a:t>
            </a:r>
          </a:p>
          <a:p>
            <a:pPr algn="l"/>
            <a:r>
              <a:rPr lang="en-US" b="0" i="0" dirty="0">
                <a:solidFill>
                  <a:srgbClr val="2D333A"/>
                </a:solidFill>
                <a:effectLst/>
                <a:latin typeface="Inter"/>
              </a:rPr>
              <a:t>Your prototypes are nested within projects, so you can navigate to the project view to see an overview of all your prototypes, as well as an activity feed on the right-hand side to see who’s working on what. </a:t>
            </a:r>
          </a:p>
          <a:p>
            <a:pPr algn="l"/>
            <a:r>
              <a:rPr lang="en-US" b="0" i="0" dirty="0">
                <a:solidFill>
                  <a:srgbClr val="2D333A"/>
                </a:solidFill>
                <a:effectLst/>
                <a:latin typeface="Inter"/>
              </a:rPr>
              <a:t>Once you’re working on a prototype, you’ll find that the </a:t>
            </a:r>
            <a:r>
              <a:rPr lang="en-US" b="0" i="0" dirty="0" err="1">
                <a:solidFill>
                  <a:srgbClr val="2D333A"/>
                </a:solidFill>
                <a:effectLst/>
                <a:latin typeface="Inter"/>
              </a:rPr>
              <a:t>UXPin</a:t>
            </a:r>
            <a:r>
              <a:rPr lang="en-US" b="0" i="0" dirty="0">
                <a:solidFill>
                  <a:srgbClr val="2D333A"/>
                </a:solidFill>
                <a:effectLst/>
                <a:latin typeface="Inter"/>
              </a:rPr>
              <a:t> interface is fairly similar to Sketch and Photoshop: a blank canvas in the middle and then various tools, shapes and icon libraries on the right and left-hand sides. </a:t>
            </a:r>
          </a:p>
          <a:p>
            <a:pPr algn="l"/>
            <a:r>
              <a:rPr lang="en-US" b="0" i="0" dirty="0">
                <a:solidFill>
                  <a:srgbClr val="2D333A"/>
                </a:solidFill>
                <a:effectLst/>
                <a:latin typeface="Inter"/>
              </a:rPr>
              <a:t>If you’re designing from scratch, you can use the pen tool and shapes to add the basic UI elements. From there, you can draw out clickable hotspot areas to add interactivity, insert ready-made elements and build out advanced interactions such as button hovers, expandable menus and conditional navigation flows. </a:t>
            </a:r>
          </a:p>
          <a:p>
            <a:pPr algn="l"/>
            <a:r>
              <a:rPr lang="en-US" b="0" i="0" dirty="0">
                <a:solidFill>
                  <a:srgbClr val="2D333A"/>
                </a:solidFill>
                <a:effectLst/>
                <a:latin typeface="Inter"/>
              </a:rPr>
              <a:t>You’ll end up with fully clickable prototypes which, depending on their visual fidelity, can feel almost indistinguishable from a real, live product. </a:t>
            </a:r>
          </a:p>
          <a:p>
            <a:pPr algn="l"/>
            <a:endParaRPr lang="en-US" b="0" i="0" dirty="0">
              <a:solidFill>
                <a:srgbClr val="2D333A"/>
              </a:solidFill>
              <a:effectLst/>
              <a:latin typeface="Inter"/>
            </a:endParaRPr>
          </a:p>
        </p:txBody>
      </p:sp>
      <p:sp>
        <p:nvSpPr>
          <p:cNvPr id="4" name="Date Placeholder 3">
            <a:extLst>
              <a:ext uri="{FF2B5EF4-FFF2-40B4-BE49-F238E27FC236}">
                <a16:creationId xmlns:a16="http://schemas.microsoft.com/office/drawing/2014/main" id="{91A5C6BD-CF8F-7A25-2B65-EEF72FAD74B0}"/>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550A1FC3-5025-AE4B-00C9-D1AA1EE66CA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326B166C-54F8-FFDB-9576-142ECAD6CDD6}"/>
              </a:ext>
            </a:extLst>
          </p:cNvPr>
          <p:cNvSpPr>
            <a:spLocks noGrp="1"/>
          </p:cNvSpPr>
          <p:nvPr>
            <p:ph type="sldNum" sz="quarter" idx="12"/>
          </p:nvPr>
        </p:nvSpPr>
        <p:spPr/>
        <p:txBody>
          <a:bodyPr/>
          <a:lstStyle/>
          <a:p>
            <a:fld id="{C4FA3F07-B4E9-4FEB-BC07-B9713C186F28}" type="slidenum">
              <a:rPr lang="en-US" smtClean="0"/>
              <a:pPr/>
              <a:t>56</a:t>
            </a:fld>
            <a:endParaRPr lang="en-US" dirty="0"/>
          </a:p>
        </p:txBody>
      </p:sp>
      <p:pic>
        <p:nvPicPr>
          <p:cNvPr id="8" name="Picture 7">
            <a:extLst>
              <a:ext uri="{FF2B5EF4-FFF2-40B4-BE49-F238E27FC236}">
                <a16:creationId xmlns:a16="http://schemas.microsoft.com/office/drawing/2014/main" id="{846B566C-C88D-BD62-CD54-4DC5D1BD1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90557"/>
            <a:ext cx="4800600" cy="4886418"/>
          </a:xfrm>
          <a:prstGeom prst="rect">
            <a:avLst/>
          </a:prstGeom>
        </p:spPr>
      </p:pic>
    </p:spTree>
    <p:extLst>
      <p:ext uri="{BB962C8B-B14F-4D97-AF65-F5344CB8AC3E}">
        <p14:creationId xmlns:p14="http://schemas.microsoft.com/office/powerpoint/2010/main" val="1567688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ED2F-B181-F1A3-73D1-6ABCE04E1F67}"/>
              </a:ext>
            </a:extLst>
          </p:cNvPr>
          <p:cNvSpPr>
            <a:spLocks noGrp="1"/>
          </p:cNvSpPr>
          <p:nvPr>
            <p:ph type="title"/>
          </p:nvPr>
        </p:nvSpPr>
        <p:spPr/>
        <p:txBody>
          <a:bodyPr>
            <a:normAutofit/>
          </a:bodyPr>
          <a:lstStyle/>
          <a:p>
            <a:r>
              <a:rPr lang="en-IN" dirty="0"/>
              <a:t>Introduction to Physical Computing</a:t>
            </a:r>
          </a:p>
        </p:txBody>
      </p:sp>
      <p:sp>
        <p:nvSpPr>
          <p:cNvPr id="3" name="Content Placeholder 2">
            <a:extLst>
              <a:ext uri="{FF2B5EF4-FFF2-40B4-BE49-F238E27FC236}">
                <a16:creationId xmlns:a16="http://schemas.microsoft.com/office/drawing/2014/main" id="{92FEC62A-6A74-51D9-AAD1-08E70E4E0EFC}"/>
              </a:ext>
            </a:extLst>
          </p:cNvPr>
          <p:cNvSpPr>
            <a:spLocks noGrp="1"/>
          </p:cNvSpPr>
          <p:nvPr>
            <p:ph idx="1"/>
          </p:nvPr>
        </p:nvSpPr>
        <p:spPr/>
        <p:txBody>
          <a:bodyPr>
            <a:normAutofit/>
          </a:bodyPr>
          <a:lstStyle/>
          <a:p>
            <a:pPr marL="0" indent="0">
              <a:buNone/>
            </a:pPr>
            <a:r>
              <a:rPr lang="en-GB" sz="2400" dirty="0"/>
              <a:t>Physical Computing is the process of building interactive physical systems that can sense and respond to the world using hardware and software.</a:t>
            </a:r>
          </a:p>
          <a:p>
            <a:pPr marL="0" indent="0">
              <a:buNone/>
            </a:pPr>
            <a:endParaRPr lang="en-GB" sz="2400" dirty="0"/>
          </a:p>
          <a:p>
            <a:r>
              <a:rPr lang="en-GB" sz="2400" b="1" dirty="0"/>
              <a:t>Key Idea:</a:t>
            </a:r>
            <a:br>
              <a:rPr lang="en-GB" sz="2400" dirty="0"/>
            </a:br>
            <a:r>
              <a:rPr lang="en-GB" sz="2400" dirty="0"/>
              <a:t>It bridges the gap between the </a:t>
            </a:r>
            <a:r>
              <a:rPr lang="en-GB" sz="2400" b="1" dirty="0"/>
              <a:t>physical world</a:t>
            </a:r>
            <a:r>
              <a:rPr lang="en-GB" sz="2400" dirty="0"/>
              <a:t> (sensors, actuators) and the </a:t>
            </a:r>
            <a:r>
              <a:rPr lang="en-GB" sz="2400" b="1" dirty="0"/>
              <a:t>digital world</a:t>
            </a:r>
            <a:r>
              <a:rPr lang="en-GB" sz="2400" dirty="0"/>
              <a:t> (programs, data, cloud).</a:t>
            </a:r>
          </a:p>
          <a:p>
            <a:endParaRPr lang="en-GB" sz="2400" dirty="0"/>
          </a:p>
          <a:p>
            <a:r>
              <a:rPr lang="en-GB" sz="2400" b="1" dirty="0"/>
              <a:t>Examples:</a:t>
            </a:r>
            <a:endParaRPr lang="en-GB" sz="2400" dirty="0"/>
          </a:p>
          <a:p>
            <a:r>
              <a:rPr lang="en-GB" sz="2400" dirty="0"/>
              <a:t>Smart doorbell that detects motion and sends alerts.</a:t>
            </a:r>
          </a:p>
          <a:p>
            <a:r>
              <a:rPr lang="en-GB" sz="2400" dirty="0"/>
              <a:t>Heart-rate monitor connected to a smartwatch.</a:t>
            </a:r>
          </a:p>
          <a:p>
            <a:r>
              <a:rPr lang="en-GB" sz="2400" dirty="0"/>
              <a:t>Arduino-based automatic plant watering system.</a:t>
            </a:r>
          </a:p>
          <a:p>
            <a:endParaRPr lang="en-IN" dirty="0"/>
          </a:p>
        </p:txBody>
      </p:sp>
      <p:sp>
        <p:nvSpPr>
          <p:cNvPr id="4" name="Date Placeholder 3">
            <a:extLst>
              <a:ext uri="{FF2B5EF4-FFF2-40B4-BE49-F238E27FC236}">
                <a16:creationId xmlns:a16="http://schemas.microsoft.com/office/drawing/2014/main" id="{3226E920-1F32-5A59-9092-9BFA77954757}"/>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C58EF57-5B55-098A-5716-A0F5414E58C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A940E0-4274-1C15-2E22-252DE1F440D8}"/>
              </a:ext>
            </a:extLst>
          </p:cNvPr>
          <p:cNvSpPr>
            <a:spLocks noGrp="1"/>
          </p:cNvSpPr>
          <p:nvPr>
            <p:ph type="sldNum" sz="quarter" idx="12"/>
          </p:nvPr>
        </p:nvSpPr>
        <p:spPr/>
        <p:txBody>
          <a:bodyPr/>
          <a:lstStyle/>
          <a:p>
            <a:fld id="{C4FA3F07-B4E9-4FEB-BC07-B9713C186F28}" type="slidenum">
              <a:rPr lang="en-US" smtClean="0"/>
              <a:pPr/>
              <a:t>57</a:t>
            </a:fld>
            <a:endParaRPr lang="en-US" dirty="0"/>
          </a:p>
        </p:txBody>
      </p:sp>
    </p:spTree>
    <p:extLst>
      <p:ext uri="{BB962C8B-B14F-4D97-AF65-F5344CB8AC3E}">
        <p14:creationId xmlns:p14="http://schemas.microsoft.com/office/powerpoint/2010/main" val="3152713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0182C-8727-C794-1079-1B295DDC7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D0AF9-0FDF-E801-1560-D538154E0A5A}"/>
              </a:ext>
            </a:extLst>
          </p:cNvPr>
          <p:cNvSpPr>
            <a:spLocks noGrp="1"/>
          </p:cNvSpPr>
          <p:nvPr>
            <p:ph type="title"/>
          </p:nvPr>
        </p:nvSpPr>
        <p:spPr/>
        <p:txBody>
          <a:bodyPr>
            <a:normAutofit/>
          </a:bodyPr>
          <a:lstStyle/>
          <a:p>
            <a:r>
              <a:rPr lang="en-IN" dirty="0"/>
              <a:t>Introduction to Physical Computing</a:t>
            </a:r>
          </a:p>
        </p:txBody>
      </p:sp>
      <p:sp>
        <p:nvSpPr>
          <p:cNvPr id="3" name="Content Placeholder 2">
            <a:extLst>
              <a:ext uri="{FF2B5EF4-FFF2-40B4-BE49-F238E27FC236}">
                <a16:creationId xmlns:a16="http://schemas.microsoft.com/office/drawing/2014/main" id="{0BBF6100-1A1F-2CA8-3B80-80C6E5222654}"/>
              </a:ext>
            </a:extLst>
          </p:cNvPr>
          <p:cNvSpPr>
            <a:spLocks noGrp="1"/>
          </p:cNvSpPr>
          <p:nvPr>
            <p:ph idx="1"/>
          </p:nvPr>
        </p:nvSpPr>
        <p:spPr/>
        <p:txBody>
          <a:bodyPr>
            <a:normAutofit/>
          </a:bodyPr>
          <a:lstStyle/>
          <a:p>
            <a:pPr marL="0" indent="0">
              <a:buNone/>
            </a:pPr>
            <a:r>
              <a:rPr lang="en-IN" sz="2800" b="1" dirty="0"/>
              <a:t>Components of Physical Computing</a:t>
            </a:r>
          </a:p>
          <a:p>
            <a:pPr marL="0" indent="0">
              <a:buNone/>
            </a:pPr>
            <a:r>
              <a:rPr lang="en-IN" sz="2200" b="1" dirty="0"/>
              <a:t>1. Input Devices (Sensors):</a:t>
            </a:r>
            <a:br>
              <a:rPr lang="en-IN" sz="2200" dirty="0"/>
            </a:br>
            <a:r>
              <a:rPr lang="en-IN" sz="2200" dirty="0"/>
              <a:t>Collect data from the environment — e.g., temperature, pressure, light, sound.</a:t>
            </a:r>
            <a:br>
              <a:rPr lang="en-IN" sz="2200" dirty="0"/>
            </a:br>
            <a:r>
              <a:rPr lang="en-IN" sz="2200" i="1" dirty="0"/>
              <a:t>Examples:</a:t>
            </a:r>
            <a:r>
              <a:rPr lang="en-IN" sz="2200" dirty="0"/>
              <a:t> DHT11 sensor, LDR, Ultrasonic sensor.</a:t>
            </a:r>
          </a:p>
          <a:p>
            <a:pPr marL="0" indent="0">
              <a:buNone/>
            </a:pPr>
            <a:endParaRPr lang="en-IN" sz="2200" b="1" dirty="0"/>
          </a:p>
          <a:p>
            <a:pPr marL="0" indent="0">
              <a:buNone/>
            </a:pPr>
            <a:r>
              <a:rPr lang="en-IN" sz="2200" b="1" dirty="0"/>
              <a:t>2. Processing Unit (Microcontroller):</a:t>
            </a:r>
            <a:br>
              <a:rPr lang="en-IN" sz="2200" dirty="0"/>
            </a:br>
            <a:r>
              <a:rPr lang="en-IN" sz="2200" dirty="0"/>
              <a:t>Interprets the sensor data and takes decisions.</a:t>
            </a:r>
            <a:br>
              <a:rPr lang="en-IN" sz="2200" dirty="0"/>
            </a:br>
            <a:r>
              <a:rPr lang="en-IN" sz="2200" i="1" dirty="0"/>
              <a:t>Examples:</a:t>
            </a:r>
            <a:r>
              <a:rPr lang="en-IN" sz="2200" dirty="0"/>
              <a:t> Arduino Uno, Raspberry Pi, ESP32.</a:t>
            </a:r>
          </a:p>
          <a:p>
            <a:pPr marL="0" indent="0">
              <a:buNone/>
            </a:pPr>
            <a:endParaRPr lang="en-IN" sz="2200" b="1" dirty="0"/>
          </a:p>
          <a:p>
            <a:pPr marL="0" indent="0">
              <a:buNone/>
            </a:pPr>
            <a:r>
              <a:rPr lang="en-IN" sz="2200" b="1" dirty="0"/>
              <a:t>3. Output Devices (Actuators):</a:t>
            </a:r>
            <a:br>
              <a:rPr lang="en-IN" sz="2200" dirty="0"/>
            </a:br>
            <a:r>
              <a:rPr lang="en-IN" sz="2200" dirty="0"/>
              <a:t>Perform physical actions — e.g., turning on a fan, lighting LEDs, or moving a motor.</a:t>
            </a:r>
            <a:br>
              <a:rPr lang="en-IN" sz="2200" dirty="0"/>
            </a:br>
            <a:r>
              <a:rPr lang="en-IN" sz="2200" i="1" dirty="0"/>
              <a:t>Examples:</a:t>
            </a:r>
            <a:r>
              <a:rPr lang="en-IN" sz="2200" dirty="0"/>
              <a:t> Servo motor, LED matrix, buzzer.</a:t>
            </a:r>
          </a:p>
          <a:p>
            <a:endParaRPr lang="en-IN" dirty="0"/>
          </a:p>
        </p:txBody>
      </p:sp>
      <p:sp>
        <p:nvSpPr>
          <p:cNvPr id="4" name="Date Placeholder 3">
            <a:extLst>
              <a:ext uri="{FF2B5EF4-FFF2-40B4-BE49-F238E27FC236}">
                <a16:creationId xmlns:a16="http://schemas.microsoft.com/office/drawing/2014/main" id="{3513B1A9-7C31-BC52-8AF2-6D3782C4CA93}"/>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A58C0895-9631-8CAB-5F01-D9AE2D4DA572}"/>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7BDEF3CD-0BF2-911E-2661-F012FEBD6800}"/>
              </a:ext>
            </a:extLst>
          </p:cNvPr>
          <p:cNvSpPr>
            <a:spLocks noGrp="1"/>
          </p:cNvSpPr>
          <p:nvPr>
            <p:ph type="sldNum" sz="quarter" idx="12"/>
          </p:nvPr>
        </p:nvSpPr>
        <p:spPr/>
        <p:txBody>
          <a:bodyPr/>
          <a:lstStyle/>
          <a:p>
            <a:fld id="{C4FA3F07-B4E9-4FEB-BC07-B9713C186F28}" type="slidenum">
              <a:rPr lang="en-US" smtClean="0"/>
              <a:pPr/>
              <a:t>58</a:t>
            </a:fld>
            <a:endParaRPr lang="en-US" dirty="0"/>
          </a:p>
        </p:txBody>
      </p:sp>
    </p:spTree>
    <p:extLst>
      <p:ext uri="{BB962C8B-B14F-4D97-AF65-F5344CB8AC3E}">
        <p14:creationId xmlns:p14="http://schemas.microsoft.com/office/powerpoint/2010/main" val="112033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D89CA-FA07-6ED1-350C-AA3E97F33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96217-9619-C54F-EA30-54F0FD18E7BA}"/>
              </a:ext>
            </a:extLst>
          </p:cNvPr>
          <p:cNvSpPr>
            <a:spLocks noGrp="1"/>
          </p:cNvSpPr>
          <p:nvPr>
            <p:ph type="title"/>
          </p:nvPr>
        </p:nvSpPr>
        <p:spPr/>
        <p:txBody>
          <a:bodyPr>
            <a:normAutofit/>
          </a:bodyPr>
          <a:lstStyle/>
          <a:p>
            <a:r>
              <a:rPr lang="en-IN" dirty="0"/>
              <a:t>Introduction to Physical Computing</a:t>
            </a:r>
          </a:p>
        </p:txBody>
      </p:sp>
      <p:sp>
        <p:nvSpPr>
          <p:cNvPr id="3" name="Content Placeholder 2">
            <a:extLst>
              <a:ext uri="{FF2B5EF4-FFF2-40B4-BE49-F238E27FC236}">
                <a16:creationId xmlns:a16="http://schemas.microsoft.com/office/drawing/2014/main" id="{10F39503-7604-0B29-F891-91D64D7039EC}"/>
              </a:ext>
            </a:extLst>
          </p:cNvPr>
          <p:cNvSpPr>
            <a:spLocks noGrp="1"/>
          </p:cNvSpPr>
          <p:nvPr>
            <p:ph idx="1"/>
          </p:nvPr>
        </p:nvSpPr>
        <p:spPr>
          <a:xfrm>
            <a:off x="152400" y="1371600"/>
            <a:ext cx="6705600" cy="4800600"/>
          </a:xfrm>
        </p:spPr>
        <p:txBody>
          <a:bodyPr>
            <a:normAutofit/>
          </a:bodyPr>
          <a:lstStyle/>
          <a:p>
            <a:pPr marL="0" indent="0">
              <a:buNone/>
            </a:pPr>
            <a:r>
              <a:rPr lang="en-GB" sz="2800" b="1" dirty="0"/>
              <a:t>Physical Computing Workflow</a:t>
            </a:r>
          </a:p>
          <a:p>
            <a:r>
              <a:rPr lang="en-GB" b="1" dirty="0"/>
              <a:t>Step 1:</a:t>
            </a:r>
            <a:r>
              <a:rPr lang="en-GB" dirty="0"/>
              <a:t> Sense the physical input (e.g., heart rate, temperature).</a:t>
            </a:r>
          </a:p>
          <a:p>
            <a:endParaRPr lang="en-GB" dirty="0"/>
          </a:p>
          <a:p>
            <a:r>
              <a:rPr lang="en-GB" b="1" dirty="0"/>
              <a:t>Step 2:</a:t>
            </a:r>
            <a:r>
              <a:rPr lang="en-GB" dirty="0"/>
              <a:t> Process the data using logic or AI algorithms.</a:t>
            </a:r>
          </a:p>
          <a:p>
            <a:endParaRPr lang="en-GB" dirty="0"/>
          </a:p>
          <a:p>
            <a:r>
              <a:rPr lang="en-GB" b="1" dirty="0"/>
              <a:t>Step 3:</a:t>
            </a:r>
            <a:r>
              <a:rPr lang="en-GB" dirty="0"/>
              <a:t> Trigger an output action or alert.</a:t>
            </a:r>
          </a:p>
          <a:p>
            <a:pPr marL="0" indent="0">
              <a:buNone/>
            </a:pPr>
            <a:endParaRPr lang="en-GB" b="1" dirty="0"/>
          </a:p>
          <a:p>
            <a:pPr marL="0" indent="0">
              <a:buNone/>
            </a:pPr>
            <a:r>
              <a:rPr lang="en-GB" b="1" dirty="0"/>
              <a:t>Example: </a:t>
            </a:r>
            <a:r>
              <a:rPr lang="en-GB" dirty="0"/>
              <a:t>Smart health band sensing pulse → Arduino processing → Notification sent to mobile app.</a:t>
            </a:r>
          </a:p>
          <a:p>
            <a:endParaRPr lang="en-IN" dirty="0"/>
          </a:p>
        </p:txBody>
      </p:sp>
      <p:sp>
        <p:nvSpPr>
          <p:cNvPr id="4" name="Date Placeholder 3">
            <a:extLst>
              <a:ext uri="{FF2B5EF4-FFF2-40B4-BE49-F238E27FC236}">
                <a16:creationId xmlns:a16="http://schemas.microsoft.com/office/drawing/2014/main" id="{9D3764F9-D26E-8E22-EB06-9ABFF12F42D4}"/>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3D9D83DC-CD3C-5B0B-B1C6-F15AC2AB6C50}"/>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A399CB-A8B2-E7F9-25BA-C7BDAED825ED}"/>
              </a:ext>
            </a:extLst>
          </p:cNvPr>
          <p:cNvSpPr>
            <a:spLocks noGrp="1"/>
          </p:cNvSpPr>
          <p:nvPr>
            <p:ph type="sldNum" sz="quarter" idx="12"/>
          </p:nvPr>
        </p:nvSpPr>
        <p:spPr/>
        <p:txBody>
          <a:bodyPr/>
          <a:lstStyle/>
          <a:p>
            <a:fld id="{C4FA3F07-B4E9-4FEB-BC07-B9713C186F28}" type="slidenum">
              <a:rPr lang="en-US" smtClean="0"/>
              <a:pPr/>
              <a:t>59</a:t>
            </a:fld>
            <a:endParaRPr lang="en-US" dirty="0"/>
          </a:p>
        </p:txBody>
      </p:sp>
      <p:sp>
        <p:nvSpPr>
          <p:cNvPr id="7" name="AutoShape 2" descr="Generated image">
            <a:extLst>
              <a:ext uri="{FF2B5EF4-FFF2-40B4-BE49-F238E27FC236}">
                <a16:creationId xmlns:a16="http://schemas.microsoft.com/office/drawing/2014/main" id="{F1D26EE5-1AEF-331A-1676-6E7FE005B0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descr="A diagram of a process&#10;&#10;AI-generated content may be incorrect.">
            <a:extLst>
              <a:ext uri="{FF2B5EF4-FFF2-40B4-BE49-F238E27FC236}">
                <a16:creationId xmlns:a16="http://schemas.microsoft.com/office/drawing/2014/main" id="{430F4925-4BCE-EA85-D994-55903180F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602629"/>
            <a:ext cx="5613400" cy="4267200"/>
          </a:xfrm>
          <a:prstGeom prst="rect">
            <a:avLst/>
          </a:prstGeom>
        </p:spPr>
      </p:pic>
    </p:spTree>
    <p:extLst>
      <p:ext uri="{BB962C8B-B14F-4D97-AF65-F5344CB8AC3E}">
        <p14:creationId xmlns:p14="http://schemas.microsoft.com/office/powerpoint/2010/main" val="403218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6B2F-17B6-B02B-0D3E-C2ADCAB735EA}"/>
              </a:ext>
            </a:extLst>
          </p:cNvPr>
          <p:cNvSpPr>
            <a:spLocks noGrp="1"/>
          </p:cNvSpPr>
          <p:nvPr>
            <p:ph type="title"/>
          </p:nvPr>
        </p:nvSpPr>
        <p:spPr/>
        <p:txBody>
          <a:bodyPr/>
          <a:lstStyle/>
          <a:p>
            <a:r>
              <a:rPr lang="en-IN" dirty="0"/>
              <a:t>Concept Development</a:t>
            </a:r>
          </a:p>
        </p:txBody>
      </p:sp>
      <p:sp>
        <p:nvSpPr>
          <p:cNvPr id="3" name="Content Placeholder 2">
            <a:extLst>
              <a:ext uri="{FF2B5EF4-FFF2-40B4-BE49-F238E27FC236}">
                <a16:creationId xmlns:a16="http://schemas.microsoft.com/office/drawing/2014/main" id="{DDA8B99E-A7ED-48F7-94B9-FC32C83B9B96}"/>
              </a:ext>
            </a:extLst>
          </p:cNvPr>
          <p:cNvSpPr>
            <a:spLocks noGrp="1"/>
          </p:cNvSpPr>
          <p:nvPr>
            <p:ph idx="1"/>
          </p:nvPr>
        </p:nvSpPr>
        <p:spPr>
          <a:xfrm>
            <a:off x="203200" y="1371600"/>
            <a:ext cx="11760200" cy="4800600"/>
          </a:xfrm>
        </p:spPr>
        <p:txBody>
          <a:bodyPr/>
          <a:lstStyle/>
          <a:p>
            <a:pPr marL="0" indent="0">
              <a:buNone/>
            </a:pPr>
            <a:r>
              <a:rPr lang="en-US" b="0" i="0" dirty="0">
                <a:solidFill>
                  <a:srgbClr val="000000"/>
                </a:solidFill>
                <a:effectLst/>
                <a:latin typeface="Source Sans Pro" panose="020B0503030403020204" pitchFamily="34" charset="0"/>
              </a:rPr>
              <a:t>When the findings, advice and ideas from the discussions or workshop have been analyzed, they are summarized and reviewed with the team that attended the workshop. Then adapted if necessary, to make sure they present the consensus reached at the workshop and to make sure everyone feel that the summary is representative of the discussion and conclusions that have taken place.</a:t>
            </a:r>
            <a:endParaRPr lang="en-IN" dirty="0"/>
          </a:p>
        </p:txBody>
      </p:sp>
      <p:sp>
        <p:nvSpPr>
          <p:cNvPr id="4" name="Date Placeholder 3">
            <a:extLst>
              <a:ext uri="{FF2B5EF4-FFF2-40B4-BE49-F238E27FC236}">
                <a16:creationId xmlns:a16="http://schemas.microsoft.com/office/drawing/2014/main" id="{07C5EDBE-E751-B3E5-F5E3-3B9F292DA849}"/>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81894663-CA42-6C46-586C-42F4FE62084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B14DAD8B-29B1-5A6C-2A9D-5E95D0224176}"/>
              </a:ext>
            </a:extLst>
          </p:cNvPr>
          <p:cNvSpPr>
            <a:spLocks noGrp="1"/>
          </p:cNvSpPr>
          <p:nvPr>
            <p:ph type="sldNum" sz="quarter" idx="12"/>
          </p:nvPr>
        </p:nvSpPr>
        <p:spPr/>
        <p:txBody>
          <a:bodyPr/>
          <a:lstStyle/>
          <a:p>
            <a:fld id="{C4FA3F07-B4E9-4FEB-BC07-B9713C186F28}" type="slidenum">
              <a:rPr lang="en-US" smtClean="0"/>
              <a:pPr/>
              <a:t>6</a:t>
            </a:fld>
            <a:endParaRPr lang="en-US" dirty="0"/>
          </a:p>
        </p:txBody>
      </p:sp>
      <p:sp>
        <p:nvSpPr>
          <p:cNvPr id="8" name="TextBox 7">
            <a:extLst>
              <a:ext uri="{FF2B5EF4-FFF2-40B4-BE49-F238E27FC236}">
                <a16:creationId xmlns:a16="http://schemas.microsoft.com/office/drawing/2014/main" id="{B15025ED-F6A7-45DB-5623-B1FDE4BF188D}"/>
              </a:ext>
            </a:extLst>
          </p:cNvPr>
          <p:cNvSpPr txBox="1"/>
          <p:nvPr/>
        </p:nvSpPr>
        <p:spPr>
          <a:xfrm>
            <a:off x="457200" y="3886200"/>
            <a:ext cx="4572000" cy="646331"/>
          </a:xfrm>
          <a:prstGeom prst="rect">
            <a:avLst/>
          </a:prstGeom>
          <a:noFill/>
        </p:spPr>
        <p:txBody>
          <a:bodyPr wrap="square">
            <a:spAutoFit/>
          </a:bodyPr>
          <a:lstStyle/>
          <a:p>
            <a:r>
              <a:rPr lang="en-US" b="0" i="0" dirty="0">
                <a:effectLst/>
                <a:latin typeface="Source Sans Pro" panose="020B0503030403020204" pitchFamily="34" charset="0"/>
              </a:rPr>
              <a:t>Online meeting; refining functional mapping from in-person meeting.</a:t>
            </a:r>
            <a:endParaRPr lang="en-IN" dirty="0"/>
          </a:p>
        </p:txBody>
      </p:sp>
      <p:pic>
        <p:nvPicPr>
          <p:cNvPr id="11" name="Picture 10">
            <a:extLst>
              <a:ext uri="{FF2B5EF4-FFF2-40B4-BE49-F238E27FC236}">
                <a16:creationId xmlns:a16="http://schemas.microsoft.com/office/drawing/2014/main" id="{8D080C68-863E-FE66-8F6B-CF72F91E0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590800"/>
            <a:ext cx="7021945" cy="3592419"/>
          </a:xfrm>
          <a:prstGeom prst="rect">
            <a:avLst/>
          </a:prstGeom>
        </p:spPr>
      </p:pic>
    </p:spTree>
    <p:extLst>
      <p:ext uri="{BB962C8B-B14F-4D97-AF65-F5344CB8AC3E}">
        <p14:creationId xmlns:p14="http://schemas.microsoft.com/office/powerpoint/2010/main" val="3467812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ABCF4-BF38-9863-FEFB-1DF58568A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9DE63-0E9D-AD9D-7576-9AAB5CD324A1}"/>
              </a:ext>
            </a:extLst>
          </p:cNvPr>
          <p:cNvSpPr>
            <a:spLocks noGrp="1"/>
          </p:cNvSpPr>
          <p:nvPr>
            <p:ph type="title"/>
          </p:nvPr>
        </p:nvSpPr>
        <p:spPr/>
        <p:txBody>
          <a:bodyPr>
            <a:normAutofit/>
          </a:bodyPr>
          <a:lstStyle/>
          <a:p>
            <a:r>
              <a:rPr lang="en-IN" dirty="0"/>
              <a:t>Introduction to Physical Computing</a:t>
            </a:r>
          </a:p>
        </p:txBody>
      </p:sp>
      <p:sp>
        <p:nvSpPr>
          <p:cNvPr id="3" name="Content Placeholder 2">
            <a:extLst>
              <a:ext uri="{FF2B5EF4-FFF2-40B4-BE49-F238E27FC236}">
                <a16:creationId xmlns:a16="http://schemas.microsoft.com/office/drawing/2014/main" id="{0924FF43-FA4B-8D13-3E8E-C3154267E948}"/>
              </a:ext>
            </a:extLst>
          </p:cNvPr>
          <p:cNvSpPr>
            <a:spLocks noGrp="1"/>
          </p:cNvSpPr>
          <p:nvPr>
            <p:ph idx="1"/>
          </p:nvPr>
        </p:nvSpPr>
        <p:spPr>
          <a:xfrm>
            <a:off x="304800" y="1374029"/>
            <a:ext cx="11506200" cy="4800600"/>
          </a:xfrm>
        </p:spPr>
        <p:txBody>
          <a:bodyPr>
            <a:normAutofit/>
          </a:bodyPr>
          <a:lstStyle/>
          <a:p>
            <a:pPr marL="0" indent="0">
              <a:buNone/>
            </a:pPr>
            <a:r>
              <a:rPr lang="en-IN" sz="2800" b="1" dirty="0"/>
              <a:t>Tools and Platforms in Physical Computing</a:t>
            </a:r>
          </a:p>
          <a:p>
            <a:r>
              <a:rPr lang="en-IN" sz="2800" b="1" dirty="0"/>
              <a:t>Common Platforms:</a:t>
            </a:r>
            <a:endParaRPr lang="en-IN" sz="2800" dirty="0"/>
          </a:p>
          <a:p>
            <a:pPr lvl="1"/>
            <a:r>
              <a:rPr lang="en-IN" sz="2600" b="1" dirty="0"/>
              <a:t>Arduino IDE</a:t>
            </a:r>
            <a:r>
              <a:rPr lang="en-IN" sz="2600" dirty="0"/>
              <a:t> – For microcontroller-based coding.</a:t>
            </a:r>
          </a:p>
          <a:p>
            <a:pPr lvl="1"/>
            <a:r>
              <a:rPr lang="en-IN" sz="2600" b="1" dirty="0"/>
              <a:t>Raspberry Pi OS / Python</a:t>
            </a:r>
            <a:r>
              <a:rPr lang="en-IN" sz="2600" dirty="0"/>
              <a:t> – For advanced applications.</a:t>
            </a:r>
          </a:p>
          <a:p>
            <a:pPr lvl="1"/>
            <a:r>
              <a:rPr lang="en-IN" sz="2600" b="1" dirty="0" err="1"/>
              <a:t>NodeMCU</a:t>
            </a:r>
            <a:r>
              <a:rPr lang="en-IN" sz="2600" b="1" dirty="0"/>
              <a:t> / ESP32</a:t>
            </a:r>
            <a:r>
              <a:rPr lang="en-IN" sz="2600" dirty="0"/>
              <a:t> – For IoT integration.</a:t>
            </a:r>
          </a:p>
          <a:p>
            <a:r>
              <a:rPr lang="en-IN" sz="2800" b="1" dirty="0"/>
              <a:t>Development Languages:</a:t>
            </a:r>
            <a:br>
              <a:rPr lang="en-IN" sz="2800" dirty="0"/>
            </a:br>
            <a:r>
              <a:rPr lang="en-IN" sz="2800" dirty="0"/>
              <a:t>C, C++, Python, and sometimes JavaScript for Node-based systems.</a:t>
            </a:r>
          </a:p>
          <a:p>
            <a:r>
              <a:rPr lang="en-IN" sz="2800" b="1" dirty="0"/>
              <a:t>Example Project:</a:t>
            </a:r>
            <a:br>
              <a:rPr lang="en-IN" sz="2800" dirty="0"/>
            </a:br>
            <a:r>
              <a:rPr lang="en-IN" sz="2800" dirty="0"/>
              <a:t>IoT-based Smart Dustbin that opens automatically using an ultrasonic sensor and servo motor</a:t>
            </a:r>
          </a:p>
          <a:p>
            <a:endParaRPr lang="en-IN" dirty="0"/>
          </a:p>
        </p:txBody>
      </p:sp>
      <p:sp>
        <p:nvSpPr>
          <p:cNvPr id="4" name="Date Placeholder 3">
            <a:extLst>
              <a:ext uri="{FF2B5EF4-FFF2-40B4-BE49-F238E27FC236}">
                <a16:creationId xmlns:a16="http://schemas.microsoft.com/office/drawing/2014/main" id="{A2A5211D-A2A9-8F17-0F01-ACF6567B8EA6}"/>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9CF8C6C4-1F6F-70D4-58D6-AF4B402CEBD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84B9675-7FD9-BFEA-0B34-099EB030E5D6}"/>
              </a:ext>
            </a:extLst>
          </p:cNvPr>
          <p:cNvSpPr>
            <a:spLocks noGrp="1"/>
          </p:cNvSpPr>
          <p:nvPr>
            <p:ph type="sldNum" sz="quarter" idx="12"/>
          </p:nvPr>
        </p:nvSpPr>
        <p:spPr/>
        <p:txBody>
          <a:bodyPr/>
          <a:lstStyle/>
          <a:p>
            <a:fld id="{C4FA3F07-B4E9-4FEB-BC07-B9713C186F28}" type="slidenum">
              <a:rPr lang="en-US" smtClean="0"/>
              <a:pPr/>
              <a:t>60</a:t>
            </a:fld>
            <a:endParaRPr lang="en-US" dirty="0"/>
          </a:p>
        </p:txBody>
      </p:sp>
    </p:spTree>
    <p:extLst>
      <p:ext uri="{BB962C8B-B14F-4D97-AF65-F5344CB8AC3E}">
        <p14:creationId xmlns:p14="http://schemas.microsoft.com/office/powerpoint/2010/main" val="1292387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21C4B-0889-0D08-DE18-73E4B12CD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FB011-A62E-43EC-6281-5474D490D497}"/>
              </a:ext>
            </a:extLst>
          </p:cNvPr>
          <p:cNvSpPr>
            <a:spLocks noGrp="1"/>
          </p:cNvSpPr>
          <p:nvPr>
            <p:ph type="title"/>
          </p:nvPr>
        </p:nvSpPr>
        <p:spPr/>
        <p:txBody>
          <a:bodyPr>
            <a:normAutofit/>
          </a:bodyPr>
          <a:lstStyle/>
          <a:p>
            <a:r>
              <a:rPr lang="en-IN" dirty="0"/>
              <a:t>Introduction to Physical Computing</a:t>
            </a:r>
          </a:p>
        </p:txBody>
      </p:sp>
      <p:sp>
        <p:nvSpPr>
          <p:cNvPr id="3" name="Content Placeholder 2">
            <a:extLst>
              <a:ext uri="{FF2B5EF4-FFF2-40B4-BE49-F238E27FC236}">
                <a16:creationId xmlns:a16="http://schemas.microsoft.com/office/drawing/2014/main" id="{B68DC650-8F65-76DD-47BC-3890C0063F29}"/>
              </a:ext>
            </a:extLst>
          </p:cNvPr>
          <p:cNvSpPr>
            <a:spLocks noGrp="1"/>
          </p:cNvSpPr>
          <p:nvPr>
            <p:ph idx="1"/>
          </p:nvPr>
        </p:nvSpPr>
        <p:spPr>
          <a:xfrm>
            <a:off x="304800" y="1374029"/>
            <a:ext cx="11506200" cy="4800600"/>
          </a:xfrm>
        </p:spPr>
        <p:txBody>
          <a:bodyPr>
            <a:normAutofit fontScale="85000" lnSpcReduction="10000"/>
          </a:bodyPr>
          <a:lstStyle/>
          <a:p>
            <a:pPr marL="0" indent="0">
              <a:buNone/>
            </a:pPr>
            <a:r>
              <a:rPr lang="en-GB" sz="2800" b="1" dirty="0"/>
              <a:t>Construction in Physical Computing</a:t>
            </a:r>
          </a:p>
          <a:p>
            <a:pPr marL="0" indent="0">
              <a:buNone/>
            </a:pPr>
            <a:r>
              <a:rPr lang="en-GB" sz="2800" b="1" dirty="0"/>
              <a:t>Construction refers to:  </a:t>
            </a:r>
            <a:r>
              <a:rPr lang="en-GB" sz="2800" dirty="0"/>
              <a:t>The </a:t>
            </a:r>
            <a:r>
              <a:rPr lang="en-GB" sz="2800" b="1" dirty="0"/>
              <a:t>design, assembly, and integration</a:t>
            </a:r>
            <a:r>
              <a:rPr lang="en-GB" sz="2800" dirty="0"/>
              <a:t> of hardware components (sensors, controllers, mechanical setup) to create an interactive prototype.</a:t>
            </a:r>
          </a:p>
          <a:p>
            <a:pPr marL="0" indent="0">
              <a:buNone/>
            </a:pPr>
            <a:endParaRPr lang="en-GB" sz="2800" dirty="0"/>
          </a:p>
          <a:p>
            <a:pPr marL="0" indent="0">
              <a:buNone/>
            </a:pPr>
            <a:r>
              <a:rPr lang="en-GB" sz="2800" b="1" dirty="0"/>
              <a:t>Steps in Construction:</a:t>
            </a:r>
            <a:endParaRPr lang="en-GB" sz="2800" dirty="0"/>
          </a:p>
          <a:p>
            <a:r>
              <a:rPr lang="en-GB" sz="2800" b="1" dirty="0"/>
              <a:t>Design Concept:</a:t>
            </a:r>
            <a:r>
              <a:rPr lang="en-GB" sz="2800" dirty="0"/>
              <a:t> Identify real-world problem.</a:t>
            </a:r>
          </a:p>
          <a:p>
            <a:r>
              <a:rPr lang="en-GB" sz="2800" b="1" dirty="0"/>
              <a:t>Hardware Selection:</a:t>
            </a:r>
            <a:r>
              <a:rPr lang="en-GB" sz="2800" dirty="0"/>
              <a:t> Choose sensors, boards, and actuators.</a:t>
            </a:r>
          </a:p>
          <a:p>
            <a:r>
              <a:rPr lang="en-GB" sz="2800" b="1" dirty="0"/>
              <a:t>Circuit Construction:</a:t>
            </a:r>
            <a:r>
              <a:rPr lang="en-GB" sz="2800" dirty="0"/>
              <a:t> Connect components physically.</a:t>
            </a:r>
          </a:p>
          <a:p>
            <a:r>
              <a:rPr lang="en-GB" sz="2800" b="1" dirty="0"/>
              <a:t>Programming:</a:t>
            </a:r>
            <a:r>
              <a:rPr lang="en-GB" sz="2800" dirty="0"/>
              <a:t> Write firmware or logic.</a:t>
            </a:r>
          </a:p>
          <a:p>
            <a:r>
              <a:rPr lang="en-GB" sz="2800" b="1" dirty="0"/>
              <a:t>Testing &amp; Debugging:</a:t>
            </a:r>
            <a:r>
              <a:rPr lang="en-GB" sz="2800" dirty="0"/>
              <a:t> Validate hardware and software interaction.</a:t>
            </a:r>
          </a:p>
          <a:p>
            <a:pPr marL="0" indent="0">
              <a:buNone/>
            </a:pPr>
            <a:endParaRPr lang="en-GB" sz="2800" b="1" dirty="0"/>
          </a:p>
          <a:p>
            <a:pPr marL="0" indent="0">
              <a:buNone/>
            </a:pPr>
            <a:r>
              <a:rPr lang="en-GB" sz="2800" b="1" dirty="0"/>
              <a:t>Example: </a:t>
            </a:r>
            <a:r>
              <a:rPr lang="en-GB" sz="2800" dirty="0"/>
              <a:t>Building a </a:t>
            </a:r>
            <a:r>
              <a:rPr lang="en-GB" sz="2800" b="1" dirty="0"/>
              <a:t>gesture-controlled robotic arm</a:t>
            </a:r>
            <a:r>
              <a:rPr lang="en-GB" sz="2800" dirty="0"/>
              <a:t> using accelerometer and Arduino.</a:t>
            </a:r>
          </a:p>
          <a:p>
            <a:endParaRPr lang="en-IN" dirty="0"/>
          </a:p>
        </p:txBody>
      </p:sp>
      <p:sp>
        <p:nvSpPr>
          <p:cNvPr id="4" name="Date Placeholder 3">
            <a:extLst>
              <a:ext uri="{FF2B5EF4-FFF2-40B4-BE49-F238E27FC236}">
                <a16:creationId xmlns:a16="http://schemas.microsoft.com/office/drawing/2014/main" id="{3F9A05AF-F794-7E7C-4C1C-323AD670BE55}"/>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A6A33555-062D-5203-63BD-E4C468B3A93A}"/>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52C7BB48-6183-885B-301A-8F204BF68A9E}"/>
              </a:ext>
            </a:extLst>
          </p:cNvPr>
          <p:cNvSpPr>
            <a:spLocks noGrp="1"/>
          </p:cNvSpPr>
          <p:nvPr>
            <p:ph type="sldNum" sz="quarter" idx="12"/>
          </p:nvPr>
        </p:nvSpPr>
        <p:spPr/>
        <p:txBody>
          <a:bodyPr/>
          <a:lstStyle/>
          <a:p>
            <a:fld id="{C4FA3F07-B4E9-4FEB-BC07-B9713C186F28}" type="slidenum">
              <a:rPr lang="en-US" smtClean="0"/>
              <a:pPr/>
              <a:t>61</a:t>
            </a:fld>
            <a:endParaRPr lang="en-US" dirty="0"/>
          </a:p>
        </p:txBody>
      </p:sp>
    </p:spTree>
    <p:extLst>
      <p:ext uri="{BB962C8B-B14F-4D97-AF65-F5344CB8AC3E}">
        <p14:creationId xmlns:p14="http://schemas.microsoft.com/office/powerpoint/2010/main" val="309704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3F932-D845-B37F-2F7B-BC2AC7C11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021E4-0442-AE8C-C54C-001726E908E9}"/>
              </a:ext>
            </a:extLst>
          </p:cNvPr>
          <p:cNvSpPr>
            <a:spLocks noGrp="1"/>
          </p:cNvSpPr>
          <p:nvPr>
            <p:ph type="title"/>
          </p:nvPr>
        </p:nvSpPr>
        <p:spPr/>
        <p:txBody>
          <a:bodyPr>
            <a:normAutofit/>
          </a:bodyPr>
          <a:lstStyle/>
          <a:p>
            <a:r>
              <a:rPr lang="en-IN" b="1" dirty="0"/>
              <a:t>SDK – Software Development Kit</a:t>
            </a:r>
          </a:p>
        </p:txBody>
      </p:sp>
      <p:sp>
        <p:nvSpPr>
          <p:cNvPr id="3" name="Content Placeholder 2">
            <a:extLst>
              <a:ext uri="{FF2B5EF4-FFF2-40B4-BE49-F238E27FC236}">
                <a16:creationId xmlns:a16="http://schemas.microsoft.com/office/drawing/2014/main" id="{86A38D28-8F1F-4E5E-4243-F19F3F7255C4}"/>
              </a:ext>
            </a:extLst>
          </p:cNvPr>
          <p:cNvSpPr>
            <a:spLocks noGrp="1"/>
          </p:cNvSpPr>
          <p:nvPr>
            <p:ph idx="1"/>
          </p:nvPr>
        </p:nvSpPr>
        <p:spPr>
          <a:xfrm>
            <a:off x="304800" y="1374029"/>
            <a:ext cx="11506200" cy="4800600"/>
          </a:xfrm>
        </p:spPr>
        <p:txBody>
          <a:bodyPr>
            <a:normAutofit/>
          </a:bodyPr>
          <a:lstStyle/>
          <a:p>
            <a:pPr marL="0" indent="0">
              <a:buNone/>
            </a:pPr>
            <a:r>
              <a:rPr lang="en-IN" sz="2400" b="1" dirty="0"/>
              <a:t>Definition: </a:t>
            </a:r>
            <a:r>
              <a:rPr lang="en-IN" sz="2400" dirty="0"/>
              <a:t>A Software Development Kit (SDK) is a </a:t>
            </a:r>
            <a:r>
              <a:rPr lang="en-IN" sz="2400" b="1" dirty="0"/>
              <a:t>collection of tools, libraries, documentation, and APIs</a:t>
            </a:r>
            <a:r>
              <a:rPr lang="en-IN" sz="2400" dirty="0"/>
              <a:t> that help developers create software for specific platforms or hardware.</a:t>
            </a:r>
          </a:p>
          <a:p>
            <a:pPr marL="0" indent="0">
              <a:buNone/>
            </a:pPr>
            <a:endParaRPr lang="en-IN" sz="2400" dirty="0"/>
          </a:p>
          <a:p>
            <a:pPr marL="0" indent="0">
              <a:buNone/>
            </a:pPr>
            <a:r>
              <a:rPr lang="en-IN" sz="2400" b="1" dirty="0"/>
              <a:t>Purpose: </a:t>
            </a:r>
            <a:r>
              <a:rPr lang="en-IN" sz="2400" dirty="0"/>
              <a:t>Simplifies development by providing prebuilt components and integration support.</a:t>
            </a:r>
          </a:p>
          <a:p>
            <a:pPr marL="0" indent="0">
              <a:buNone/>
            </a:pPr>
            <a:endParaRPr lang="en-IN" sz="2400" b="1" dirty="0"/>
          </a:p>
          <a:p>
            <a:pPr marL="0" indent="0">
              <a:buNone/>
            </a:pPr>
            <a:r>
              <a:rPr lang="en-IN" sz="2400" b="1" dirty="0"/>
              <a:t>Examples:</a:t>
            </a:r>
            <a:endParaRPr lang="en-IN" sz="2400" dirty="0"/>
          </a:p>
          <a:p>
            <a:r>
              <a:rPr lang="en-IN" sz="2400" dirty="0"/>
              <a:t>Android SDK for mobile app development.</a:t>
            </a:r>
          </a:p>
          <a:p>
            <a:r>
              <a:rPr lang="en-IN" sz="2400" dirty="0"/>
              <a:t>Microsoft Kinect SDK for motion-sensing applications.</a:t>
            </a:r>
          </a:p>
          <a:p>
            <a:r>
              <a:rPr lang="en-IN" sz="2400" dirty="0"/>
              <a:t>Arduino SDK for embedded programming.</a:t>
            </a:r>
          </a:p>
        </p:txBody>
      </p:sp>
      <p:sp>
        <p:nvSpPr>
          <p:cNvPr id="4" name="Date Placeholder 3">
            <a:extLst>
              <a:ext uri="{FF2B5EF4-FFF2-40B4-BE49-F238E27FC236}">
                <a16:creationId xmlns:a16="http://schemas.microsoft.com/office/drawing/2014/main" id="{3D7EE15A-A820-036A-6527-4AB7003DA85B}"/>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4B5A47F5-C569-0BB5-D819-D7F9272B9915}"/>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B8FFFBAF-5E94-913F-C0F5-D30DD7C56776}"/>
              </a:ext>
            </a:extLst>
          </p:cNvPr>
          <p:cNvSpPr>
            <a:spLocks noGrp="1"/>
          </p:cNvSpPr>
          <p:nvPr>
            <p:ph type="sldNum" sz="quarter" idx="12"/>
          </p:nvPr>
        </p:nvSpPr>
        <p:spPr/>
        <p:txBody>
          <a:bodyPr/>
          <a:lstStyle/>
          <a:p>
            <a:fld id="{C4FA3F07-B4E9-4FEB-BC07-B9713C186F28}" type="slidenum">
              <a:rPr lang="en-US" smtClean="0"/>
              <a:pPr/>
              <a:t>62</a:t>
            </a:fld>
            <a:endParaRPr lang="en-US" dirty="0"/>
          </a:p>
        </p:txBody>
      </p:sp>
    </p:spTree>
    <p:extLst>
      <p:ext uri="{BB962C8B-B14F-4D97-AF65-F5344CB8AC3E}">
        <p14:creationId xmlns:p14="http://schemas.microsoft.com/office/powerpoint/2010/main" val="1751100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A07D-80E7-E802-A049-038944074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5C9A5-36C3-E289-C974-01F86528DAFE}"/>
              </a:ext>
            </a:extLst>
          </p:cNvPr>
          <p:cNvSpPr>
            <a:spLocks noGrp="1"/>
          </p:cNvSpPr>
          <p:nvPr>
            <p:ph type="title"/>
          </p:nvPr>
        </p:nvSpPr>
        <p:spPr/>
        <p:txBody>
          <a:bodyPr>
            <a:normAutofit/>
          </a:bodyPr>
          <a:lstStyle/>
          <a:p>
            <a:r>
              <a:rPr lang="en-IN" b="1" dirty="0"/>
              <a:t>SDK – Software Development Kit</a:t>
            </a:r>
          </a:p>
        </p:txBody>
      </p:sp>
      <p:sp>
        <p:nvSpPr>
          <p:cNvPr id="3" name="Content Placeholder 2">
            <a:extLst>
              <a:ext uri="{FF2B5EF4-FFF2-40B4-BE49-F238E27FC236}">
                <a16:creationId xmlns:a16="http://schemas.microsoft.com/office/drawing/2014/main" id="{DE1D077A-91E3-3A37-D3E0-F7821F8B5A37}"/>
              </a:ext>
            </a:extLst>
          </p:cNvPr>
          <p:cNvSpPr>
            <a:spLocks noGrp="1"/>
          </p:cNvSpPr>
          <p:nvPr>
            <p:ph idx="1"/>
          </p:nvPr>
        </p:nvSpPr>
        <p:spPr>
          <a:xfrm>
            <a:off x="304800" y="1374029"/>
            <a:ext cx="11506200" cy="4800600"/>
          </a:xfrm>
        </p:spPr>
        <p:txBody>
          <a:bodyPr>
            <a:normAutofit/>
          </a:bodyPr>
          <a:lstStyle/>
          <a:p>
            <a:pPr marL="0" indent="0">
              <a:buNone/>
            </a:pPr>
            <a:r>
              <a:rPr lang="en-IN" sz="2400" b="1" dirty="0"/>
              <a:t>Components of an SDK</a:t>
            </a:r>
          </a:p>
          <a:p>
            <a:r>
              <a:rPr lang="en-IN" sz="2400" b="1" dirty="0"/>
              <a:t>Compiler or Build Tools</a:t>
            </a:r>
            <a:r>
              <a:rPr lang="en-IN" sz="2400" dirty="0"/>
              <a:t> – Convert source code to executable form.</a:t>
            </a:r>
          </a:p>
          <a:p>
            <a:r>
              <a:rPr lang="en-IN" sz="2400" b="1" dirty="0"/>
              <a:t>Libraries and APIs</a:t>
            </a:r>
            <a:r>
              <a:rPr lang="en-IN" sz="2400" dirty="0"/>
              <a:t> – Provide reusable code to perform complex tasks easily.</a:t>
            </a:r>
          </a:p>
          <a:p>
            <a:r>
              <a:rPr lang="en-IN" sz="2400" b="1" dirty="0"/>
              <a:t>Documentation</a:t>
            </a:r>
            <a:r>
              <a:rPr lang="en-IN" sz="2400" dirty="0"/>
              <a:t> – Guides and examples for developers.</a:t>
            </a:r>
          </a:p>
          <a:p>
            <a:r>
              <a:rPr lang="en-IN" sz="2400" b="1" dirty="0"/>
              <a:t>Debugger/Emulator</a:t>
            </a:r>
            <a:r>
              <a:rPr lang="en-IN" sz="2400" dirty="0"/>
              <a:t> – Helps test and debug without real hardware.</a:t>
            </a:r>
          </a:p>
          <a:p>
            <a:pPr marL="0" indent="0">
              <a:buNone/>
            </a:pPr>
            <a:endParaRPr lang="en-IN" sz="2400" b="1" dirty="0"/>
          </a:p>
          <a:p>
            <a:pPr marL="0" indent="0">
              <a:buNone/>
            </a:pPr>
            <a:r>
              <a:rPr lang="en-IN" sz="2400" b="1" dirty="0"/>
              <a:t>Example: </a:t>
            </a:r>
            <a:r>
              <a:rPr lang="en-IN" sz="2400" dirty="0"/>
              <a:t>Android SDK includes Android Studio, Emulator, and API references.</a:t>
            </a:r>
          </a:p>
        </p:txBody>
      </p:sp>
      <p:sp>
        <p:nvSpPr>
          <p:cNvPr id="4" name="Date Placeholder 3">
            <a:extLst>
              <a:ext uri="{FF2B5EF4-FFF2-40B4-BE49-F238E27FC236}">
                <a16:creationId xmlns:a16="http://schemas.microsoft.com/office/drawing/2014/main" id="{39E0B4DA-1D13-C48C-8A76-08ABA5BC1994}"/>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FB3AC389-784F-D38A-DA96-7991AF6D2693}"/>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DF53EA6-A0DC-F39A-46F5-87950B463533}"/>
              </a:ext>
            </a:extLst>
          </p:cNvPr>
          <p:cNvSpPr>
            <a:spLocks noGrp="1"/>
          </p:cNvSpPr>
          <p:nvPr>
            <p:ph type="sldNum" sz="quarter" idx="12"/>
          </p:nvPr>
        </p:nvSpPr>
        <p:spPr/>
        <p:txBody>
          <a:bodyPr/>
          <a:lstStyle/>
          <a:p>
            <a:fld id="{C4FA3F07-B4E9-4FEB-BC07-B9713C186F28}" type="slidenum">
              <a:rPr lang="en-US" smtClean="0"/>
              <a:pPr/>
              <a:t>63</a:t>
            </a:fld>
            <a:endParaRPr lang="en-US" dirty="0"/>
          </a:p>
        </p:txBody>
      </p:sp>
    </p:spTree>
    <p:extLst>
      <p:ext uri="{BB962C8B-B14F-4D97-AF65-F5344CB8AC3E}">
        <p14:creationId xmlns:p14="http://schemas.microsoft.com/office/powerpoint/2010/main" val="1567263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92EC-BC36-A15A-841B-6147E6B88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0F72C-951E-4CC9-DF81-54DA5AC54DCA}"/>
              </a:ext>
            </a:extLst>
          </p:cNvPr>
          <p:cNvSpPr>
            <a:spLocks noGrp="1"/>
          </p:cNvSpPr>
          <p:nvPr>
            <p:ph type="title"/>
          </p:nvPr>
        </p:nvSpPr>
        <p:spPr/>
        <p:txBody>
          <a:bodyPr>
            <a:normAutofit/>
          </a:bodyPr>
          <a:lstStyle/>
          <a:p>
            <a:r>
              <a:rPr lang="en-IN" b="1" dirty="0"/>
              <a:t>SDK – Software Development Kit</a:t>
            </a:r>
          </a:p>
        </p:txBody>
      </p:sp>
      <p:sp>
        <p:nvSpPr>
          <p:cNvPr id="3" name="Content Placeholder 2">
            <a:extLst>
              <a:ext uri="{FF2B5EF4-FFF2-40B4-BE49-F238E27FC236}">
                <a16:creationId xmlns:a16="http://schemas.microsoft.com/office/drawing/2014/main" id="{EFCDB768-20CE-A363-46AF-92AB8D181E16}"/>
              </a:ext>
            </a:extLst>
          </p:cNvPr>
          <p:cNvSpPr>
            <a:spLocks noGrp="1"/>
          </p:cNvSpPr>
          <p:nvPr>
            <p:ph idx="1"/>
          </p:nvPr>
        </p:nvSpPr>
        <p:spPr>
          <a:xfrm>
            <a:off x="304800" y="1374029"/>
            <a:ext cx="11506200" cy="4800600"/>
          </a:xfrm>
        </p:spPr>
        <p:txBody>
          <a:bodyPr>
            <a:normAutofit lnSpcReduction="10000"/>
          </a:bodyPr>
          <a:lstStyle/>
          <a:p>
            <a:pPr marL="0" indent="0">
              <a:buNone/>
            </a:pPr>
            <a:r>
              <a:rPr lang="en-IN" sz="2400" b="1" dirty="0"/>
              <a:t>SDKs in Physical Computing</a:t>
            </a:r>
          </a:p>
          <a:p>
            <a:r>
              <a:rPr lang="en-IN" sz="2400" b="1" dirty="0"/>
              <a:t>Why SDKs Matter:</a:t>
            </a:r>
            <a:br>
              <a:rPr lang="en-IN" sz="2400" dirty="0"/>
            </a:br>
            <a:r>
              <a:rPr lang="en-IN" sz="2400" dirty="0"/>
              <a:t>They allow developers to connect hardware with software easily, especially in IoT and embedded systems.</a:t>
            </a:r>
          </a:p>
          <a:p>
            <a:pPr marL="0" indent="0">
              <a:buNone/>
            </a:pPr>
            <a:endParaRPr lang="en-IN" sz="2400" b="1" dirty="0"/>
          </a:p>
          <a:p>
            <a:pPr marL="0" indent="0">
              <a:buNone/>
            </a:pPr>
            <a:r>
              <a:rPr lang="en-IN" sz="2400" b="1" dirty="0"/>
              <a:t>Examples:</a:t>
            </a:r>
            <a:endParaRPr lang="en-IN" sz="2400" dirty="0"/>
          </a:p>
          <a:p>
            <a:r>
              <a:rPr lang="en-IN" sz="2400" b="1" dirty="0"/>
              <a:t>ESP-IDF SDK:</a:t>
            </a:r>
            <a:r>
              <a:rPr lang="en-IN" sz="2400" dirty="0"/>
              <a:t> For ESP32 IoT devices.</a:t>
            </a:r>
          </a:p>
          <a:p>
            <a:r>
              <a:rPr lang="en-IN" sz="2400" b="1" dirty="0"/>
              <a:t>TensorFlow Lite SDK:</a:t>
            </a:r>
            <a:r>
              <a:rPr lang="en-IN" sz="2400" dirty="0"/>
              <a:t> For on-device AI in embedded systems.</a:t>
            </a:r>
          </a:p>
          <a:p>
            <a:r>
              <a:rPr lang="en-IN" sz="2400" b="1" dirty="0"/>
              <a:t>Microsoft Azure IoT SDK:</a:t>
            </a:r>
            <a:r>
              <a:rPr lang="en-IN" sz="2400" dirty="0"/>
              <a:t> For cloud-integrated monitoring applications.</a:t>
            </a:r>
          </a:p>
          <a:p>
            <a:pPr marL="0" indent="0">
              <a:buNone/>
            </a:pPr>
            <a:endParaRPr lang="en-IN" sz="2400" b="1" dirty="0"/>
          </a:p>
          <a:p>
            <a:pPr marL="0" indent="0">
              <a:buNone/>
            </a:pPr>
            <a:r>
              <a:rPr lang="en-IN" sz="2400" b="1" dirty="0"/>
              <a:t>Case Study: </a:t>
            </a:r>
            <a:r>
              <a:rPr lang="en-IN" sz="2400" dirty="0"/>
              <a:t>Developing a </a:t>
            </a:r>
            <a:r>
              <a:rPr lang="en-IN" sz="2400" b="1" dirty="0"/>
              <a:t>smart heart monitoring system</a:t>
            </a:r>
            <a:r>
              <a:rPr lang="en-IN" sz="2400" dirty="0"/>
              <a:t> using ESP32 SDK and Google Firebase for real-time data visualization.</a:t>
            </a:r>
          </a:p>
          <a:p>
            <a:pPr marL="0" indent="0">
              <a:buNone/>
            </a:pPr>
            <a:endParaRPr lang="en-IN" sz="2400" dirty="0"/>
          </a:p>
        </p:txBody>
      </p:sp>
      <p:sp>
        <p:nvSpPr>
          <p:cNvPr id="4" name="Date Placeholder 3">
            <a:extLst>
              <a:ext uri="{FF2B5EF4-FFF2-40B4-BE49-F238E27FC236}">
                <a16:creationId xmlns:a16="http://schemas.microsoft.com/office/drawing/2014/main" id="{F93A0E29-9A5E-81A2-CA6E-0BB9ABF9BD9A}"/>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3A2FDAE9-148E-1C4F-F8ED-7EEB17137C5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E903F02-BE0B-0A1D-58F2-86F2F5C8B35A}"/>
              </a:ext>
            </a:extLst>
          </p:cNvPr>
          <p:cNvSpPr>
            <a:spLocks noGrp="1"/>
          </p:cNvSpPr>
          <p:nvPr>
            <p:ph type="sldNum" sz="quarter" idx="12"/>
          </p:nvPr>
        </p:nvSpPr>
        <p:spPr/>
        <p:txBody>
          <a:bodyPr/>
          <a:lstStyle/>
          <a:p>
            <a:fld id="{C4FA3F07-B4E9-4FEB-BC07-B9713C186F28}" type="slidenum">
              <a:rPr lang="en-US" smtClean="0"/>
              <a:pPr/>
              <a:t>64</a:t>
            </a:fld>
            <a:endParaRPr lang="en-US" dirty="0"/>
          </a:p>
        </p:txBody>
      </p:sp>
    </p:spTree>
    <p:extLst>
      <p:ext uri="{BB962C8B-B14F-4D97-AF65-F5344CB8AC3E}">
        <p14:creationId xmlns:p14="http://schemas.microsoft.com/office/powerpoint/2010/main" val="349975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7D21-1853-BDF7-7A62-7D8FB520E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AE0AD-F0F1-F9AC-9314-0FF45E74CA8B}"/>
              </a:ext>
            </a:extLst>
          </p:cNvPr>
          <p:cNvSpPr>
            <a:spLocks noGrp="1"/>
          </p:cNvSpPr>
          <p:nvPr>
            <p:ph type="title"/>
          </p:nvPr>
        </p:nvSpPr>
        <p:spPr/>
        <p:txBody>
          <a:bodyPr>
            <a:normAutofit/>
          </a:bodyPr>
          <a:lstStyle/>
          <a:p>
            <a:r>
              <a:rPr lang="en-IN" b="1" dirty="0"/>
              <a:t>SDK – Software Development Kit</a:t>
            </a:r>
          </a:p>
        </p:txBody>
      </p:sp>
      <p:sp>
        <p:nvSpPr>
          <p:cNvPr id="4" name="Date Placeholder 3">
            <a:extLst>
              <a:ext uri="{FF2B5EF4-FFF2-40B4-BE49-F238E27FC236}">
                <a16:creationId xmlns:a16="http://schemas.microsoft.com/office/drawing/2014/main" id="{9F40C5FD-0880-1DB0-4716-27CB0FAD519F}"/>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B5A53020-AAAA-D741-63EE-36FC646ACEF4}"/>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07699F6-C77D-2387-97B6-1BAA6D6464B2}"/>
              </a:ext>
            </a:extLst>
          </p:cNvPr>
          <p:cNvSpPr>
            <a:spLocks noGrp="1"/>
          </p:cNvSpPr>
          <p:nvPr>
            <p:ph type="sldNum" sz="quarter" idx="12"/>
          </p:nvPr>
        </p:nvSpPr>
        <p:spPr/>
        <p:txBody>
          <a:bodyPr/>
          <a:lstStyle/>
          <a:p>
            <a:fld id="{C4FA3F07-B4E9-4FEB-BC07-B9713C186F28}" type="slidenum">
              <a:rPr lang="en-US" smtClean="0"/>
              <a:pPr/>
              <a:t>65</a:t>
            </a:fld>
            <a:endParaRPr lang="en-US" dirty="0"/>
          </a:p>
        </p:txBody>
      </p:sp>
      <p:sp>
        <p:nvSpPr>
          <p:cNvPr id="7" name="AutoShape 2" descr="Generated image">
            <a:extLst>
              <a:ext uri="{FF2B5EF4-FFF2-40B4-BE49-F238E27FC236}">
                <a16:creationId xmlns:a16="http://schemas.microsoft.com/office/drawing/2014/main" id="{211BCB3F-4A8B-E4CD-0FB9-CC613EEA5BE0}"/>
              </a:ext>
            </a:extLst>
          </p:cNvPr>
          <p:cNvSpPr>
            <a:spLocks noGrp="1" noChangeAspect="1" noChangeArrowheads="1"/>
          </p:cNvSpPr>
          <p:nvPr>
            <p:ph idx="1"/>
          </p:nvPr>
        </p:nvSpPr>
        <p:spPr bwMode="auto">
          <a:xfrm>
            <a:off x="304800" y="1374775"/>
            <a:ext cx="115062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IN" b="1" dirty="0"/>
              <a:t>Applications and Future Scope</a:t>
            </a:r>
          </a:p>
          <a:p>
            <a:pPr marL="0" indent="0">
              <a:buNone/>
            </a:pPr>
            <a:r>
              <a:rPr lang="en-IN" b="1" dirty="0"/>
              <a:t>Applications:</a:t>
            </a:r>
            <a:endParaRPr lang="en-IN" dirty="0"/>
          </a:p>
          <a:p>
            <a:r>
              <a:rPr lang="en-IN" dirty="0"/>
              <a:t>Smart Homes</a:t>
            </a:r>
          </a:p>
          <a:p>
            <a:r>
              <a:rPr lang="en-IN" dirty="0"/>
              <a:t>Healthcare Monitoring</a:t>
            </a:r>
          </a:p>
          <a:p>
            <a:r>
              <a:rPr lang="en-IN" dirty="0"/>
              <a:t>Robotics and Automation</a:t>
            </a:r>
          </a:p>
          <a:p>
            <a:r>
              <a:rPr lang="en-IN" dirty="0"/>
              <a:t>Environmental Monitoring</a:t>
            </a:r>
          </a:p>
          <a:p>
            <a:r>
              <a:rPr lang="en-IN" dirty="0"/>
              <a:t>Wearable Technology</a:t>
            </a:r>
          </a:p>
          <a:p>
            <a:endParaRPr lang="en-IN" dirty="0"/>
          </a:p>
          <a:p>
            <a:pPr marL="0" indent="0">
              <a:buNone/>
            </a:pPr>
            <a:r>
              <a:rPr lang="en-IN" b="1" dirty="0"/>
              <a:t>Future Directions:</a:t>
            </a:r>
            <a:endParaRPr lang="en-IN" dirty="0"/>
          </a:p>
          <a:p>
            <a:r>
              <a:rPr lang="en-IN" dirty="0"/>
              <a:t>AI-embedded SDKs for intelligent decision-making.</a:t>
            </a:r>
          </a:p>
          <a:p>
            <a:r>
              <a:rPr lang="en-IN" dirty="0"/>
              <a:t>Low-power SDKs for sustainable IoT systems.</a:t>
            </a:r>
          </a:p>
          <a:p>
            <a:r>
              <a:rPr lang="en-IN" dirty="0"/>
              <a:t>Integration with AR/VR interfaces for immersive control.</a:t>
            </a:r>
          </a:p>
          <a:p>
            <a:endParaRPr lang="en-IN" dirty="0"/>
          </a:p>
        </p:txBody>
      </p:sp>
    </p:spTree>
    <p:extLst>
      <p:ext uri="{BB962C8B-B14F-4D97-AF65-F5344CB8AC3E}">
        <p14:creationId xmlns:p14="http://schemas.microsoft.com/office/powerpoint/2010/main" val="2759713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5D387-D9AF-CC15-B606-9E8B38926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5B631-5A4A-C8F2-D696-0AC3F1F2ACD6}"/>
              </a:ext>
            </a:extLst>
          </p:cNvPr>
          <p:cNvSpPr>
            <a:spLocks noGrp="1"/>
          </p:cNvSpPr>
          <p:nvPr>
            <p:ph type="title"/>
          </p:nvPr>
        </p:nvSpPr>
        <p:spPr/>
        <p:txBody>
          <a:bodyPr>
            <a:normAutofit/>
          </a:bodyPr>
          <a:lstStyle/>
          <a:p>
            <a:r>
              <a:rPr lang="en-IN" b="1" dirty="0"/>
              <a:t>SDK – Software Development Kit</a:t>
            </a:r>
          </a:p>
        </p:txBody>
      </p:sp>
      <p:sp>
        <p:nvSpPr>
          <p:cNvPr id="4" name="Date Placeholder 3">
            <a:extLst>
              <a:ext uri="{FF2B5EF4-FFF2-40B4-BE49-F238E27FC236}">
                <a16:creationId xmlns:a16="http://schemas.microsoft.com/office/drawing/2014/main" id="{D26FAA72-880C-D89F-D0E7-75E94CA6F483}"/>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FF57898C-C8AD-D020-4AD9-228F539DE1C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FBEC9E98-B41E-207A-83EA-E93E8810689B}"/>
              </a:ext>
            </a:extLst>
          </p:cNvPr>
          <p:cNvSpPr>
            <a:spLocks noGrp="1"/>
          </p:cNvSpPr>
          <p:nvPr>
            <p:ph type="sldNum" sz="quarter" idx="12"/>
          </p:nvPr>
        </p:nvSpPr>
        <p:spPr/>
        <p:txBody>
          <a:bodyPr/>
          <a:lstStyle/>
          <a:p>
            <a:fld id="{C4FA3F07-B4E9-4FEB-BC07-B9713C186F28}" type="slidenum">
              <a:rPr lang="en-US" smtClean="0"/>
              <a:pPr/>
              <a:t>66</a:t>
            </a:fld>
            <a:endParaRPr lang="en-US" dirty="0"/>
          </a:p>
        </p:txBody>
      </p:sp>
      <p:sp>
        <p:nvSpPr>
          <p:cNvPr id="7" name="AutoShape 2" descr="Generated image">
            <a:extLst>
              <a:ext uri="{FF2B5EF4-FFF2-40B4-BE49-F238E27FC236}">
                <a16:creationId xmlns:a16="http://schemas.microsoft.com/office/drawing/2014/main" id="{37200194-9160-86AA-BC5C-E23818CE37BF}"/>
              </a:ext>
            </a:extLst>
          </p:cNvPr>
          <p:cNvSpPr>
            <a:spLocks noGrp="1" noChangeAspect="1" noChangeArrowheads="1"/>
          </p:cNvSpPr>
          <p:nvPr>
            <p:ph idx="1"/>
          </p:nvPr>
        </p:nvSpPr>
        <p:spPr bwMode="auto">
          <a:xfrm>
            <a:off x="304800" y="1374775"/>
            <a:ext cx="115062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GB" b="1" dirty="0"/>
              <a:t>Summary</a:t>
            </a:r>
          </a:p>
          <a:p>
            <a:r>
              <a:rPr lang="en-GB" b="1" dirty="0"/>
              <a:t>Physical Computing</a:t>
            </a:r>
            <a:r>
              <a:rPr lang="en-GB" dirty="0"/>
              <a:t> connects physical sensors and actuators to digital systems.</a:t>
            </a:r>
          </a:p>
          <a:p>
            <a:r>
              <a:rPr lang="en-GB" b="1" dirty="0"/>
              <a:t>SDKs</a:t>
            </a:r>
            <a:r>
              <a:rPr lang="en-GB" dirty="0"/>
              <a:t> simplify programming, enhance productivity, and provide hardware–software integration tools.</a:t>
            </a:r>
          </a:p>
          <a:p>
            <a:r>
              <a:rPr lang="en-GB" dirty="0"/>
              <a:t>Together, they enable the design of intelligent, interactive, and responsive systems for real-world applications.</a:t>
            </a:r>
          </a:p>
          <a:p>
            <a:endParaRPr lang="en-IN" dirty="0"/>
          </a:p>
        </p:txBody>
      </p:sp>
    </p:spTree>
    <p:extLst>
      <p:ext uri="{BB962C8B-B14F-4D97-AF65-F5344CB8AC3E}">
        <p14:creationId xmlns:p14="http://schemas.microsoft.com/office/powerpoint/2010/main" val="5827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 and WIL Scenario</a:t>
            </a:r>
          </a:p>
        </p:txBody>
      </p:sp>
      <p:sp>
        <p:nvSpPr>
          <p:cNvPr id="3" name="Content Placeholder 2"/>
          <p:cNvSpPr>
            <a:spLocks noGrp="1"/>
          </p:cNvSpPr>
          <p:nvPr>
            <p:ph idx="1"/>
          </p:nvPr>
        </p:nvSpPr>
        <p:spPr/>
        <p:txBody>
          <a:bodyPr>
            <a:normAutofit/>
          </a:bodyPr>
          <a:lstStyle/>
          <a:p>
            <a:pPr marL="0" indent="0" algn="l">
              <a:buNone/>
            </a:pPr>
            <a:endParaRPr lang="en-US" sz="2000" dirty="0"/>
          </a:p>
        </p:txBody>
      </p:sp>
      <p:sp>
        <p:nvSpPr>
          <p:cNvPr id="4" name="Date Placeholder 3"/>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67</a:t>
            </a:fld>
            <a:endParaRPr lang="en-US" dirty="0"/>
          </a:p>
        </p:txBody>
      </p:sp>
    </p:spTree>
    <p:extLst>
      <p:ext uri="{BB962C8B-B14F-4D97-AF65-F5344CB8AC3E}">
        <p14:creationId xmlns:p14="http://schemas.microsoft.com/office/powerpoint/2010/main" val="4175256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68</a:t>
            </a:fld>
            <a:endParaRPr lang="en-US" dirty="0"/>
          </a:p>
        </p:txBody>
      </p:sp>
    </p:spTree>
    <p:extLst>
      <p:ext uri="{BB962C8B-B14F-4D97-AF65-F5344CB8AC3E}">
        <p14:creationId xmlns:p14="http://schemas.microsoft.com/office/powerpoint/2010/main" val="379227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pPr/>
              <a:t>69</a:t>
            </a:fld>
            <a:endParaRPr lang="en-US" dirty="0"/>
          </a:p>
        </p:txBody>
      </p:sp>
    </p:spTree>
    <p:extLst>
      <p:ext uri="{BB962C8B-B14F-4D97-AF65-F5344CB8AC3E}">
        <p14:creationId xmlns:p14="http://schemas.microsoft.com/office/powerpoint/2010/main" val="297969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F095-D521-D706-5A2B-D03992FDA0EB}"/>
              </a:ext>
            </a:extLst>
          </p:cNvPr>
          <p:cNvSpPr>
            <a:spLocks noGrp="1"/>
          </p:cNvSpPr>
          <p:nvPr>
            <p:ph type="title"/>
          </p:nvPr>
        </p:nvSpPr>
        <p:spPr/>
        <p:txBody>
          <a:bodyPr/>
          <a:lstStyle/>
          <a:p>
            <a:r>
              <a:rPr lang="en-IN" dirty="0"/>
              <a:t>Concept Development</a:t>
            </a:r>
          </a:p>
        </p:txBody>
      </p:sp>
      <p:sp>
        <p:nvSpPr>
          <p:cNvPr id="3" name="Content Placeholder 2">
            <a:extLst>
              <a:ext uri="{FF2B5EF4-FFF2-40B4-BE49-F238E27FC236}">
                <a16:creationId xmlns:a16="http://schemas.microsoft.com/office/drawing/2014/main" id="{2DF4A81F-D201-C133-5E1C-9C2EE642B702}"/>
              </a:ext>
            </a:extLst>
          </p:cNvPr>
          <p:cNvSpPr>
            <a:spLocks noGrp="1"/>
          </p:cNvSpPr>
          <p:nvPr>
            <p:ph idx="1"/>
          </p:nvPr>
        </p:nvSpPr>
        <p:spPr/>
        <p:txBody>
          <a:bodyPr/>
          <a:lstStyle/>
          <a:p>
            <a:pPr marL="0" indent="0">
              <a:buNone/>
            </a:pPr>
            <a:r>
              <a:rPr lang="en-US" b="0" i="0" dirty="0">
                <a:solidFill>
                  <a:srgbClr val="000000"/>
                </a:solidFill>
                <a:effectLst/>
                <a:latin typeface="Source Sans Pro" panose="020B0503030403020204" pitchFamily="34" charset="0"/>
              </a:rPr>
              <a:t>Following the workshop, analysis, and summary development, the UX designers work directly with the users through online meetings and written communication to specify what has been discussed. The result is an overview of the necessary functionality in different forms, that can then be used in the next phase of the UX process: Turning the concepts into actual interface designs.</a:t>
            </a:r>
            <a:endParaRPr lang="en-IN" dirty="0"/>
          </a:p>
        </p:txBody>
      </p:sp>
      <p:sp>
        <p:nvSpPr>
          <p:cNvPr id="4" name="Date Placeholder 3">
            <a:extLst>
              <a:ext uri="{FF2B5EF4-FFF2-40B4-BE49-F238E27FC236}">
                <a16:creationId xmlns:a16="http://schemas.microsoft.com/office/drawing/2014/main" id="{32F4F012-430E-C0E0-7F98-99A46469F8AE}"/>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9D88C36B-A039-9180-667C-A96F51351427}"/>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FFCD15A-9B2E-6CA7-9BCB-1F6895BAD058}"/>
              </a:ext>
            </a:extLst>
          </p:cNvPr>
          <p:cNvSpPr>
            <a:spLocks noGrp="1"/>
          </p:cNvSpPr>
          <p:nvPr>
            <p:ph type="sldNum" sz="quarter" idx="12"/>
          </p:nvPr>
        </p:nvSpPr>
        <p:spPr/>
        <p:txBody>
          <a:bodyPr/>
          <a:lstStyle/>
          <a:p>
            <a:fld id="{C4FA3F07-B4E9-4FEB-BC07-B9713C186F28}" type="slidenum">
              <a:rPr lang="en-US" smtClean="0"/>
              <a:pPr/>
              <a:t>7</a:t>
            </a:fld>
            <a:endParaRPr lang="en-US" dirty="0"/>
          </a:p>
        </p:txBody>
      </p:sp>
    </p:spTree>
    <p:extLst>
      <p:ext uri="{BB962C8B-B14F-4D97-AF65-F5344CB8AC3E}">
        <p14:creationId xmlns:p14="http://schemas.microsoft.com/office/powerpoint/2010/main" val="3757546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67201" y="2362201"/>
            <a:ext cx="4379913" cy="1500187"/>
          </a:xfrm>
        </p:spPr>
        <p:txBody>
          <a:bodyPr>
            <a:normAutofit fontScale="92500"/>
          </a:bodyPr>
          <a:lstStyle/>
          <a:p>
            <a:r>
              <a:rPr lang="en-US" sz="6000" dirty="0">
                <a:latin typeface="Adobe Arabic" pitchFamily="18" charset="-78"/>
                <a:cs typeface="Adobe Arabic" pitchFamily="18" charset="-78"/>
              </a:rPr>
              <a:t>THANK YOU</a:t>
            </a:r>
          </a:p>
        </p:txBody>
      </p:sp>
      <p:sp>
        <p:nvSpPr>
          <p:cNvPr id="4" name="Date Placeholder 3"/>
          <p:cNvSpPr>
            <a:spLocks noGrp="1"/>
          </p:cNvSpPr>
          <p:nvPr>
            <p:ph type="dt" sz="half" idx="10"/>
          </p:nvPr>
        </p:nvSpPr>
        <p:spPr/>
        <p:txBody>
          <a:bodyPr/>
          <a:lstStyle/>
          <a:p>
            <a:fld id="{C205BE5B-515E-412D-86C2-B1F3269CA20F}" type="datetime4">
              <a:rPr lang="en-US" smtClean="0"/>
              <a:t>November 12, 2025</a:t>
            </a:fld>
            <a:endParaRPr lang="en-US"/>
          </a:p>
        </p:txBody>
      </p:sp>
      <p:sp>
        <p:nvSpPr>
          <p:cNvPr id="5" name="Footer Placeholder 4"/>
          <p:cNvSpPr>
            <a:spLocks noGrp="1"/>
          </p:cNvSpPr>
          <p:nvPr>
            <p:ph type="ftr" sz="quarter" idx="11"/>
          </p:nvPr>
        </p:nvSpPr>
        <p:spPr/>
        <p:txBody>
          <a:bodyPr/>
          <a:lstStyle/>
          <a:p>
            <a:r>
              <a:rPr lang="en-US"/>
              <a:t>Department of Computer Science &amp; Engineering, VNRVJIET, Hyderabad</a:t>
            </a:r>
          </a:p>
        </p:txBody>
      </p:sp>
      <p:sp>
        <p:nvSpPr>
          <p:cNvPr id="6" name="Slide Number Placeholder 5"/>
          <p:cNvSpPr>
            <a:spLocks noGrp="1"/>
          </p:cNvSpPr>
          <p:nvPr>
            <p:ph type="sldNum" sz="quarter" idx="12"/>
          </p:nvPr>
        </p:nvSpPr>
        <p:spPr/>
        <p:txBody>
          <a:bodyPr/>
          <a:lstStyle/>
          <a:p>
            <a:fld id="{C4FA3F07-B4E9-4FEB-BC07-B9713C186F28}" type="slidenum">
              <a:rPr lang="en-US" smtClean="0"/>
              <a:t>70</a:t>
            </a:fld>
            <a:endParaRPr lang="en-US"/>
          </a:p>
        </p:txBody>
      </p:sp>
      <p:cxnSp>
        <p:nvCxnSpPr>
          <p:cNvPr id="8" name="Straight Connector 7"/>
          <p:cNvCxnSpPr/>
          <p:nvPr/>
        </p:nvCxnSpPr>
        <p:spPr>
          <a:xfrm>
            <a:off x="4267200" y="3810000"/>
            <a:ext cx="3581400" cy="0"/>
          </a:xfrm>
          <a:prstGeom prst="line">
            <a:avLst/>
          </a:prstGeom>
          <a:ln w="25400">
            <a:solidFill>
              <a:schemeClr val="tx1"/>
            </a:solidFill>
          </a:ln>
          <a:effectLst>
            <a:glow rad="635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47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75D76-0D06-F82A-F424-B26F6DAFE89B}"/>
              </a:ext>
            </a:extLst>
          </p:cNvPr>
          <p:cNvSpPr>
            <a:spLocks noGrp="1"/>
          </p:cNvSpPr>
          <p:nvPr>
            <p:ph type="title"/>
          </p:nvPr>
        </p:nvSpPr>
        <p:spPr>
          <a:xfrm>
            <a:off x="812800" y="2747962"/>
            <a:ext cx="10363200" cy="1362075"/>
          </a:xfrm>
        </p:spPr>
        <p:txBody>
          <a:bodyPr/>
          <a:lstStyle/>
          <a:p>
            <a:pPr algn="ctr"/>
            <a:r>
              <a:rPr lang="en-IN" dirty="0"/>
              <a:t>Task Flow Detailing for the project</a:t>
            </a:r>
          </a:p>
        </p:txBody>
      </p:sp>
      <p:sp>
        <p:nvSpPr>
          <p:cNvPr id="4" name="Date Placeholder 3">
            <a:extLst>
              <a:ext uri="{FF2B5EF4-FFF2-40B4-BE49-F238E27FC236}">
                <a16:creationId xmlns:a16="http://schemas.microsoft.com/office/drawing/2014/main" id="{22783D51-A752-D809-024D-C6EDDA77FA24}"/>
              </a:ext>
            </a:extLst>
          </p:cNvPr>
          <p:cNvSpPr>
            <a:spLocks noGrp="1"/>
          </p:cNvSpPr>
          <p:nvPr>
            <p:ph type="dt" sz="half" idx="10"/>
          </p:nvPr>
        </p:nvSpPr>
        <p:spPr/>
        <p:txBody>
          <a:bodyPr/>
          <a:lstStyle/>
          <a:p>
            <a:fld id="{F6C643BA-ACA1-44BF-9071-763295A35907}" type="datetime4">
              <a:rPr lang="en-US" smtClean="0"/>
              <a:t>November 12, 2025</a:t>
            </a:fld>
            <a:endParaRPr lang="en-US"/>
          </a:p>
        </p:txBody>
      </p:sp>
      <p:sp>
        <p:nvSpPr>
          <p:cNvPr id="5" name="Footer Placeholder 4">
            <a:extLst>
              <a:ext uri="{FF2B5EF4-FFF2-40B4-BE49-F238E27FC236}">
                <a16:creationId xmlns:a16="http://schemas.microsoft.com/office/drawing/2014/main" id="{93453C89-FAAB-A883-2B9E-BE2471629C4B}"/>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83E33951-4043-DC50-B90F-816D73804A9C}"/>
              </a:ext>
            </a:extLst>
          </p:cNvPr>
          <p:cNvSpPr>
            <a:spLocks noGrp="1"/>
          </p:cNvSpPr>
          <p:nvPr>
            <p:ph type="sldNum" sz="quarter" idx="12"/>
          </p:nvPr>
        </p:nvSpPr>
        <p:spPr/>
        <p:txBody>
          <a:bodyPr/>
          <a:lstStyle/>
          <a:p>
            <a:fld id="{C4FA3F07-B4E9-4FEB-BC07-B9713C186F28}" type="slidenum">
              <a:rPr lang="en-US" smtClean="0"/>
              <a:pPr/>
              <a:t>8</a:t>
            </a:fld>
            <a:endParaRPr lang="en-US" dirty="0"/>
          </a:p>
        </p:txBody>
      </p:sp>
    </p:spTree>
    <p:extLst>
      <p:ext uri="{BB962C8B-B14F-4D97-AF65-F5344CB8AC3E}">
        <p14:creationId xmlns:p14="http://schemas.microsoft.com/office/powerpoint/2010/main" val="5226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8E8FAD-92E3-DA10-C7D6-3D996426DAFB}"/>
              </a:ext>
            </a:extLst>
          </p:cNvPr>
          <p:cNvSpPr>
            <a:spLocks noGrp="1"/>
          </p:cNvSpPr>
          <p:nvPr>
            <p:ph type="title"/>
          </p:nvPr>
        </p:nvSpPr>
        <p:spPr/>
        <p:txBody>
          <a:bodyPr/>
          <a:lstStyle/>
          <a:p>
            <a:r>
              <a:rPr lang="en-IN" dirty="0"/>
              <a:t>Task Flow Detailing for the project</a:t>
            </a:r>
          </a:p>
        </p:txBody>
      </p:sp>
      <p:sp>
        <p:nvSpPr>
          <p:cNvPr id="8" name="Content Placeholder 7">
            <a:extLst>
              <a:ext uri="{FF2B5EF4-FFF2-40B4-BE49-F238E27FC236}">
                <a16:creationId xmlns:a16="http://schemas.microsoft.com/office/drawing/2014/main" id="{8C63933F-CD49-C7BD-75CF-1150DB97CE64}"/>
              </a:ext>
            </a:extLst>
          </p:cNvPr>
          <p:cNvSpPr>
            <a:spLocks noGrp="1"/>
          </p:cNvSpPr>
          <p:nvPr>
            <p:ph idx="1"/>
          </p:nvPr>
        </p:nvSpPr>
        <p:spPr>
          <a:xfrm>
            <a:off x="203200" y="1371600"/>
            <a:ext cx="11760200" cy="4800600"/>
          </a:xfrm>
        </p:spPr>
        <p:txBody>
          <a:bodyPr/>
          <a:lstStyle/>
          <a:p>
            <a:pPr algn="l"/>
            <a:r>
              <a:rPr lang="en-US" b="0" i="0" dirty="0">
                <a:solidFill>
                  <a:srgbClr val="292929"/>
                </a:solidFill>
                <a:effectLst/>
                <a:latin typeface="source-serif-pro"/>
              </a:rPr>
              <a:t>Design is a craft. Interactions are fluid and dynamic and, as Interaction Designers, we need to design for all potential permutations within a system to design effective interactions. Designing human-centered interactions is a challenge for those versed in the craft of design, significantly more-so for cross-functional team members who lack formal training in creative problem solving and human-computer interaction.</a:t>
            </a:r>
          </a:p>
          <a:p>
            <a:pPr algn="l"/>
            <a:r>
              <a:rPr lang="en-US" b="0" i="0" dirty="0">
                <a:solidFill>
                  <a:srgbClr val="292929"/>
                </a:solidFill>
                <a:effectLst/>
                <a:latin typeface="source-serif-pro"/>
              </a:rPr>
              <a:t>Luckily, there are techniques that can help! User Scenarios &amp; Task Flows are effective techniques that we can use to align design with behavior, break down complex interactions, and design impactful human-centered interactions that account for the goals, needs, and behaviors of our customers.</a:t>
            </a:r>
          </a:p>
          <a:p>
            <a:pPr algn="l"/>
            <a:r>
              <a:rPr lang="en-US" b="1" i="0" dirty="0">
                <a:solidFill>
                  <a:srgbClr val="292929"/>
                </a:solidFill>
                <a:effectLst/>
                <a:latin typeface="sohne"/>
              </a:rPr>
              <a:t>The Basics.</a:t>
            </a:r>
          </a:p>
          <a:p>
            <a:pPr marL="0" indent="0" algn="l">
              <a:buNone/>
            </a:pPr>
            <a:r>
              <a:rPr lang="en-US" b="0" i="0" dirty="0">
                <a:solidFill>
                  <a:srgbClr val="292929"/>
                </a:solidFill>
                <a:effectLst/>
                <a:latin typeface="source-serif-pro"/>
              </a:rPr>
              <a:t>To align design with behavior and effectively design human-centered interactions, we first need to understand how end-users relate to the thing that we are designing.</a:t>
            </a:r>
          </a:p>
          <a:p>
            <a:endParaRPr lang="en-IN" dirty="0"/>
          </a:p>
        </p:txBody>
      </p:sp>
      <p:sp>
        <p:nvSpPr>
          <p:cNvPr id="4" name="Date Placeholder 3">
            <a:extLst>
              <a:ext uri="{FF2B5EF4-FFF2-40B4-BE49-F238E27FC236}">
                <a16:creationId xmlns:a16="http://schemas.microsoft.com/office/drawing/2014/main" id="{8EF49E78-B320-0D11-8728-4282C4CACBB7}"/>
              </a:ext>
            </a:extLst>
          </p:cNvPr>
          <p:cNvSpPr>
            <a:spLocks noGrp="1"/>
          </p:cNvSpPr>
          <p:nvPr>
            <p:ph type="dt" sz="half" idx="10"/>
          </p:nvPr>
        </p:nvSpPr>
        <p:spPr/>
        <p:txBody>
          <a:bodyPr/>
          <a:lstStyle/>
          <a:p>
            <a:fld id="{C205BE5B-515E-412D-86C2-B1F3269CA20F}" type="datetime4">
              <a:rPr lang="en-US" smtClean="0"/>
              <a:t>November 12, 2025</a:t>
            </a:fld>
            <a:endParaRPr lang="en-US"/>
          </a:p>
        </p:txBody>
      </p:sp>
      <p:sp>
        <p:nvSpPr>
          <p:cNvPr id="5" name="Footer Placeholder 4">
            <a:extLst>
              <a:ext uri="{FF2B5EF4-FFF2-40B4-BE49-F238E27FC236}">
                <a16:creationId xmlns:a16="http://schemas.microsoft.com/office/drawing/2014/main" id="{2517608A-FB36-B0E1-5CFF-F8EA239B8F9C}"/>
              </a:ext>
            </a:extLst>
          </p:cNvPr>
          <p:cNvSpPr>
            <a:spLocks noGrp="1"/>
          </p:cNvSpPr>
          <p:nvPr>
            <p:ph type="ftr" sz="quarter" idx="11"/>
          </p:nvPr>
        </p:nvSpPr>
        <p:spPr/>
        <p:txBody>
          <a:bodyPr/>
          <a:lstStyle/>
          <a:p>
            <a:r>
              <a:rPr lang="en-US"/>
              <a:t>Department of Computer Science &amp; Engineering, VNRVJIET, Hyderabad</a:t>
            </a:r>
          </a:p>
        </p:txBody>
      </p:sp>
      <p:sp>
        <p:nvSpPr>
          <p:cNvPr id="6" name="Slide Number Placeholder 5">
            <a:extLst>
              <a:ext uri="{FF2B5EF4-FFF2-40B4-BE49-F238E27FC236}">
                <a16:creationId xmlns:a16="http://schemas.microsoft.com/office/drawing/2014/main" id="{0E228835-633C-B2D4-E79F-047B00360B11}"/>
              </a:ext>
            </a:extLst>
          </p:cNvPr>
          <p:cNvSpPr>
            <a:spLocks noGrp="1"/>
          </p:cNvSpPr>
          <p:nvPr>
            <p:ph type="sldNum" sz="quarter" idx="12"/>
          </p:nvPr>
        </p:nvSpPr>
        <p:spPr/>
        <p:txBody>
          <a:bodyPr/>
          <a:lstStyle/>
          <a:p>
            <a:fld id="{C4FA3F07-B4E9-4FEB-BC07-B9713C186F28}" type="slidenum">
              <a:rPr lang="en-US" smtClean="0"/>
              <a:t>9</a:t>
            </a:fld>
            <a:endParaRPr lang="en-US"/>
          </a:p>
        </p:txBody>
      </p:sp>
    </p:spTree>
    <p:extLst>
      <p:ext uri="{BB962C8B-B14F-4D97-AF65-F5344CB8AC3E}">
        <p14:creationId xmlns:p14="http://schemas.microsoft.com/office/powerpoint/2010/main" val="2715900692"/>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1627</TotalTime>
  <Words>8228</Words>
  <Application>Microsoft Office PowerPoint</Application>
  <PresentationFormat>Widescreen</PresentationFormat>
  <Paragraphs>592</Paragraphs>
  <Slides>70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Adobe Arabic</vt:lpstr>
      <vt:lpstr>Arial</vt:lpstr>
      <vt:lpstr>Arial-BoldMT</vt:lpstr>
      <vt:lpstr>ArialMT</vt:lpstr>
      <vt:lpstr>Calibri</vt:lpstr>
      <vt:lpstr>Inter</vt:lpstr>
      <vt:lpstr>sohne</vt:lpstr>
      <vt:lpstr>Source Sans Pro</vt:lpstr>
      <vt:lpstr>source-serif-pro</vt:lpstr>
      <vt:lpstr>Times New Roman</vt:lpstr>
      <vt:lpstr>Wingdings</vt:lpstr>
      <vt:lpstr>Office Theme</vt:lpstr>
      <vt:lpstr>            Department of Computer Science &amp; Business Systems   SUBJECT: Usability Design of Software Applications Subject Code:   Topic Name: Development and Prototyping IV year, Sec: A </vt:lpstr>
      <vt:lpstr>Agenda</vt:lpstr>
      <vt:lpstr>Concept Development</vt:lpstr>
      <vt:lpstr>Concept Development</vt:lpstr>
      <vt:lpstr>Concept Development</vt:lpstr>
      <vt:lpstr>Concept Development</vt:lpstr>
      <vt:lpstr>Concept Development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Task Flow Detailing for the project</vt:lpstr>
      <vt:lpstr>Prototyping</vt:lpstr>
      <vt:lpstr>Prototyping</vt:lpstr>
      <vt:lpstr>Prototyping</vt:lpstr>
      <vt:lpstr>Prototyping</vt:lpstr>
      <vt:lpstr>Low-Fidelity Prototyping </vt:lpstr>
      <vt:lpstr>Low-Fidelity Prototyping</vt:lpstr>
      <vt:lpstr>Low-Fidelity Prototyping</vt:lpstr>
      <vt:lpstr>Low-Fidelity Prototyping</vt:lpstr>
      <vt:lpstr>Low-Fidelity Prototyping</vt:lpstr>
      <vt:lpstr>Low-Fidelity Prototyping</vt:lpstr>
      <vt:lpstr>High-Fidelity Prototyping</vt:lpstr>
      <vt:lpstr>Prototyping</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The 9 best prototyping tools for UI/UX designers in 2022</vt:lpstr>
      <vt:lpstr>Introduction to Physical Computing</vt:lpstr>
      <vt:lpstr>Introduction to Physical Computing</vt:lpstr>
      <vt:lpstr>Introduction to Physical Computing</vt:lpstr>
      <vt:lpstr>Introduction to Physical Computing</vt:lpstr>
      <vt:lpstr>Introduction to Physical Computing</vt:lpstr>
      <vt:lpstr>SDK – Software Development Kit</vt:lpstr>
      <vt:lpstr>SDK – Software Development Kit</vt:lpstr>
      <vt:lpstr>SDK – Software Development Kit</vt:lpstr>
      <vt:lpstr>SDK – Software Development Kit</vt:lpstr>
      <vt:lpstr>SDK – Software Development Kit</vt:lpstr>
      <vt:lpstr>WIT and WIL Scenario</vt:lpstr>
      <vt:lpstr>Practice Questions</vt:lpstr>
      <vt:lpstr>References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ohri</dc:creator>
  <cp:lastModifiedBy>K Bhagya Rekha</cp:lastModifiedBy>
  <cp:revision>309</cp:revision>
  <dcterms:created xsi:type="dcterms:W3CDTF">2020-06-24T18:00:23Z</dcterms:created>
  <dcterms:modified xsi:type="dcterms:W3CDTF">2025-11-12T05:41:55Z</dcterms:modified>
</cp:coreProperties>
</file>